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57" r:id="rId5"/>
    <p:sldId id="271" r:id="rId6"/>
    <p:sldId id="276" r:id="rId7"/>
    <p:sldId id="277" r:id="rId8"/>
    <p:sldId id="280" r:id="rId9"/>
    <p:sldId id="281" r:id="rId10"/>
    <p:sldId id="261" r:id="rId11"/>
    <p:sldId id="259" r:id="rId12"/>
    <p:sldId id="262" r:id="rId13"/>
    <p:sldId id="263" r:id="rId14"/>
    <p:sldId id="268" r:id="rId15"/>
    <p:sldId id="267" r:id="rId16"/>
    <p:sldId id="282" r:id="rId17"/>
    <p:sldId id="273" r:id="rId1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9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98E08-0419-4AEB-A2B6-98705A9374F0}" type="datetimeFigureOut">
              <a:rPr lang="sv-SE" smtClean="0"/>
              <a:pPr/>
              <a:t>2013-01-01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78E8-5E17-453E-9C47-463C46B2F4F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98E08-0419-4AEB-A2B6-98705A9374F0}" type="datetimeFigureOut">
              <a:rPr lang="sv-SE" smtClean="0"/>
              <a:pPr/>
              <a:t>2013-01-01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78E8-5E17-453E-9C47-463C46B2F4F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98E08-0419-4AEB-A2B6-98705A9374F0}" type="datetimeFigureOut">
              <a:rPr lang="sv-SE" smtClean="0"/>
              <a:pPr/>
              <a:t>2013-01-01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78E8-5E17-453E-9C47-463C46B2F4F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98E08-0419-4AEB-A2B6-98705A9374F0}" type="datetimeFigureOut">
              <a:rPr lang="sv-SE" smtClean="0"/>
              <a:pPr/>
              <a:t>2013-01-01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78E8-5E17-453E-9C47-463C46B2F4F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98E08-0419-4AEB-A2B6-98705A9374F0}" type="datetimeFigureOut">
              <a:rPr lang="sv-SE" smtClean="0"/>
              <a:pPr/>
              <a:t>2013-01-01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78E8-5E17-453E-9C47-463C46B2F4F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98E08-0419-4AEB-A2B6-98705A9374F0}" type="datetimeFigureOut">
              <a:rPr lang="sv-SE" smtClean="0"/>
              <a:pPr/>
              <a:t>2013-01-01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78E8-5E17-453E-9C47-463C46B2F4F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98E08-0419-4AEB-A2B6-98705A9374F0}" type="datetimeFigureOut">
              <a:rPr lang="sv-SE" smtClean="0"/>
              <a:pPr/>
              <a:t>2013-01-01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78E8-5E17-453E-9C47-463C46B2F4F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98E08-0419-4AEB-A2B6-98705A9374F0}" type="datetimeFigureOut">
              <a:rPr lang="sv-SE" smtClean="0"/>
              <a:pPr/>
              <a:t>2013-01-01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78E8-5E17-453E-9C47-463C46B2F4F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98E08-0419-4AEB-A2B6-98705A9374F0}" type="datetimeFigureOut">
              <a:rPr lang="sv-SE" smtClean="0"/>
              <a:pPr/>
              <a:t>2013-01-01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78E8-5E17-453E-9C47-463C46B2F4F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98E08-0419-4AEB-A2B6-98705A9374F0}" type="datetimeFigureOut">
              <a:rPr lang="sv-SE" smtClean="0"/>
              <a:pPr/>
              <a:t>2013-01-01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78E8-5E17-453E-9C47-463C46B2F4F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98E08-0419-4AEB-A2B6-98705A9374F0}" type="datetimeFigureOut">
              <a:rPr lang="sv-SE" smtClean="0"/>
              <a:pPr/>
              <a:t>2013-01-01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78E8-5E17-453E-9C47-463C46B2F4F7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98E08-0419-4AEB-A2B6-98705A9374F0}" type="datetimeFigureOut">
              <a:rPr lang="sv-SE" smtClean="0"/>
              <a:pPr/>
              <a:t>2013-01-01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F78E8-5E17-453E-9C47-463C46B2F4F7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dirty="0" err="1" smtClean="0"/>
              <a:t>Diversity</a:t>
            </a:r>
            <a:r>
              <a:rPr lang="sv-SE" dirty="0" smtClean="0"/>
              <a:t>, </a:t>
            </a:r>
            <a:r>
              <a:rPr lang="sv-SE" dirty="0" err="1" smtClean="0"/>
              <a:t>Inequality</a:t>
            </a:r>
            <a:r>
              <a:rPr lang="sv-SE" dirty="0" smtClean="0"/>
              <a:t>, &amp; </a:t>
            </a:r>
            <a:r>
              <a:rPr lang="sv-SE" dirty="0" err="1" smtClean="0"/>
              <a:t>Cohesion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sz="3600" dirty="0" err="1" smtClean="0"/>
              <a:t>Antworten</a:t>
            </a:r>
            <a:r>
              <a:rPr lang="sv-SE" sz="3600" dirty="0" smtClean="0"/>
              <a:t> </a:t>
            </a:r>
            <a:r>
              <a:rPr lang="sv-SE" sz="3600" dirty="0" err="1" smtClean="0"/>
              <a:t>auf</a:t>
            </a:r>
            <a:r>
              <a:rPr lang="sv-SE" sz="3600" dirty="0" smtClean="0"/>
              <a:t> die </a:t>
            </a:r>
            <a:r>
              <a:rPr lang="sv-SE" sz="3600" dirty="0" err="1" smtClean="0"/>
              <a:t>deutsche</a:t>
            </a:r>
            <a:r>
              <a:rPr lang="sv-SE" sz="3600" dirty="0" smtClean="0"/>
              <a:t> </a:t>
            </a:r>
            <a:r>
              <a:rPr lang="sv-SE" sz="3600" dirty="0" err="1" smtClean="0"/>
              <a:t>Soziologie</a:t>
            </a:r>
            <a:endParaRPr lang="sv-SE" sz="36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 smtClean="0"/>
              <a:t>Kongress Deutsche </a:t>
            </a:r>
            <a:r>
              <a:rPr lang="sv-SE" dirty="0" err="1" smtClean="0"/>
              <a:t>Gesellschaft</a:t>
            </a:r>
            <a:r>
              <a:rPr lang="sv-SE" dirty="0" smtClean="0"/>
              <a:t> für </a:t>
            </a:r>
            <a:r>
              <a:rPr lang="sv-SE" dirty="0" err="1" smtClean="0"/>
              <a:t>Soziologie</a:t>
            </a:r>
            <a:endParaRPr lang="sv-SE" dirty="0" smtClean="0"/>
          </a:p>
          <a:p>
            <a:r>
              <a:rPr lang="sv-SE" dirty="0" smtClean="0"/>
              <a:t>Bochum 3.10.2012</a:t>
            </a:r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Göran </a:t>
            </a:r>
            <a:r>
              <a:rPr lang="sv-SE" dirty="0" smtClean="0"/>
              <a:t>Therborn</a:t>
            </a:r>
          </a:p>
          <a:p>
            <a:r>
              <a:rPr lang="sv-SE" dirty="0" smtClean="0"/>
              <a:t>University of Cambridge, UK</a:t>
            </a:r>
            <a:endParaRPr lang="sv-S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/>
              <a:t>The </a:t>
            </a:r>
            <a:r>
              <a:rPr lang="sv-SE" sz="3600" dirty="0" err="1" smtClean="0"/>
              <a:t>differences</a:t>
            </a:r>
            <a:r>
              <a:rPr lang="sv-SE" sz="3600" dirty="0" smtClean="0"/>
              <a:t> </a:t>
            </a:r>
            <a:r>
              <a:rPr lang="sv-SE" sz="3600" dirty="0" err="1" smtClean="0"/>
              <a:t>between</a:t>
            </a:r>
            <a:r>
              <a:rPr lang="sv-SE" sz="3600" dirty="0" smtClean="0"/>
              <a:t> </a:t>
            </a:r>
            <a:r>
              <a:rPr lang="sv-SE" sz="3600" dirty="0" err="1" smtClean="0"/>
              <a:t>diversity/difference</a:t>
            </a:r>
            <a:r>
              <a:rPr lang="sv-SE" sz="3600" dirty="0" smtClean="0"/>
              <a:t> and </a:t>
            </a:r>
            <a:r>
              <a:rPr lang="sv-SE" sz="3600" dirty="0" err="1" smtClean="0"/>
              <a:t>inequality</a:t>
            </a: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err="1" smtClean="0"/>
              <a:t>Both</a:t>
            </a:r>
            <a:r>
              <a:rPr lang="sv-SE" dirty="0" smtClean="0"/>
              <a:t> are </a:t>
            </a:r>
            <a:r>
              <a:rPr lang="sv-SE" dirty="0" err="1" smtClean="0"/>
              <a:t>differences</a:t>
            </a:r>
            <a:endParaRPr lang="sv-SE" dirty="0" smtClean="0"/>
          </a:p>
          <a:p>
            <a:r>
              <a:rPr lang="sv-SE" dirty="0" smtClean="0"/>
              <a:t>At the basis of </a:t>
            </a:r>
            <a:r>
              <a:rPr lang="sv-SE" dirty="0" err="1" smtClean="0"/>
              <a:t>inequality</a:t>
            </a:r>
            <a:r>
              <a:rPr lang="sv-SE" dirty="0" smtClean="0"/>
              <a:t> </a:t>
            </a:r>
            <a:r>
              <a:rPr lang="sv-SE" dirty="0" err="1" smtClean="0"/>
              <a:t>there</a:t>
            </a:r>
            <a:r>
              <a:rPr lang="sv-SE" dirty="0" smtClean="0"/>
              <a:t> is </a:t>
            </a:r>
            <a:r>
              <a:rPr lang="sv-SE" dirty="0" err="1" smtClean="0"/>
              <a:t>always</a:t>
            </a:r>
            <a:r>
              <a:rPr lang="sv-SE" dirty="0" smtClean="0"/>
              <a:t> </a:t>
            </a:r>
            <a:r>
              <a:rPr lang="sv-SE" dirty="0" err="1" smtClean="0"/>
              <a:t>some</a:t>
            </a:r>
            <a:r>
              <a:rPr lang="sv-SE" dirty="0" smtClean="0"/>
              <a:t> (</a:t>
            </a:r>
            <a:r>
              <a:rPr lang="sv-SE" sz="2600" dirty="0" err="1" smtClean="0"/>
              <a:t>assumed</a:t>
            </a:r>
            <a:r>
              <a:rPr lang="sv-SE" dirty="0" smtClean="0"/>
              <a:t>) </a:t>
            </a:r>
            <a:r>
              <a:rPr lang="sv-SE" u="sng" dirty="0" err="1" smtClean="0"/>
              <a:t>commonality</a:t>
            </a:r>
            <a:r>
              <a:rPr lang="sv-SE" u="sng" dirty="0" smtClean="0"/>
              <a:t>,</a:t>
            </a:r>
            <a:r>
              <a:rPr lang="sv-SE" dirty="0" smtClean="0"/>
              <a:t> </a:t>
            </a:r>
            <a:r>
              <a:rPr lang="sv-SE" dirty="0" err="1" smtClean="0"/>
              <a:t>exceptional</a:t>
            </a:r>
            <a:r>
              <a:rPr lang="sv-SE" dirty="0" smtClean="0"/>
              <a:t> and </a:t>
            </a:r>
            <a:r>
              <a:rPr lang="sv-SE" dirty="0" err="1" smtClean="0"/>
              <a:t>never</a:t>
            </a:r>
            <a:r>
              <a:rPr lang="sv-SE" dirty="0" smtClean="0"/>
              <a:t> </a:t>
            </a:r>
            <a:r>
              <a:rPr lang="sv-SE" dirty="0" err="1" smtClean="0"/>
              <a:t>necessary</a:t>
            </a:r>
            <a:r>
              <a:rPr lang="sv-SE" dirty="0" smtClean="0"/>
              <a:t> in </a:t>
            </a:r>
            <a:r>
              <a:rPr lang="sv-SE" dirty="0" err="1" smtClean="0"/>
              <a:t>perceptions/discourses</a:t>
            </a:r>
            <a:r>
              <a:rPr lang="sv-SE" dirty="0" smtClean="0"/>
              <a:t> of </a:t>
            </a:r>
            <a:r>
              <a:rPr lang="sv-SE" dirty="0" err="1" smtClean="0"/>
              <a:t>difference</a:t>
            </a:r>
            <a:endParaRPr lang="sv-SE" dirty="0" smtClean="0"/>
          </a:p>
          <a:p>
            <a:r>
              <a:rPr lang="sv-SE" dirty="0" err="1" smtClean="0"/>
              <a:t>Inequality</a:t>
            </a:r>
            <a:r>
              <a:rPr lang="sv-SE" dirty="0" smtClean="0"/>
              <a:t> is a </a:t>
            </a:r>
            <a:r>
              <a:rPr lang="sv-SE" dirty="0" err="1" smtClean="0"/>
              <a:t>difference/diversity</a:t>
            </a:r>
            <a:r>
              <a:rPr lang="sv-SE" dirty="0" smtClean="0"/>
              <a:t>  </a:t>
            </a:r>
            <a:r>
              <a:rPr lang="sv-SE" u="sng" dirty="0" smtClean="0"/>
              <a:t>violating</a:t>
            </a:r>
            <a:r>
              <a:rPr lang="sv-SE" dirty="0" smtClean="0"/>
              <a:t> </a:t>
            </a:r>
            <a:r>
              <a:rPr lang="sv-SE" dirty="0" err="1" smtClean="0"/>
              <a:t>some</a:t>
            </a:r>
            <a:r>
              <a:rPr lang="sv-SE" dirty="0" smtClean="0"/>
              <a:t> </a:t>
            </a:r>
            <a:r>
              <a:rPr lang="sv-SE" u="sng" dirty="0" err="1" smtClean="0"/>
              <a:t>norm</a:t>
            </a:r>
            <a:r>
              <a:rPr lang="sv-SE" dirty="0" err="1" smtClean="0"/>
              <a:t>/assumption</a:t>
            </a:r>
            <a:r>
              <a:rPr lang="sv-SE" dirty="0" smtClean="0"/>
              <a:t> of (</a:t>
            </a:r>
            <a:r>
              <a:rPr lang="sv-SE" sz="2600" dirty="0" smtClean="0"/>
              <a:t>non-transcendental</a:t>
            </a:r>
            <a:r>
              <a:rPr lang="sv-SE" dirty="0" smtClean="0"/>
              <a:t>) </a:t>
            </a:r>
            <a:r>
              <a:rPr lang="sv-SE" dirty="0" err="1" smtClean="0"/>
              <a:t>equality</a:t>
            </a:r>
            <a:r>
              <a:rPr lang="sv-SE" dirty="0" smtClean="0"/>
              <a:t> (</a:t>
            </a:r>
            <a:r>
              <a:rPr lang="sv-SE" sz="2600" dirty="0" smtClean="0"/>
              <a:t>not </a:t>
            </a:r>
            <a:r>
              <a:rPr lang="sv-SE" sz="2600" dirty="0" err="1" smtClean="0"/>
              <a:t>necessarily</a:t>
            </a:r>
            <a:r>
              <a:rPr lang="sv-SE" sz="2600" dirty="0" smtClean="0"/>
              <a:t> explicit nor </a:t>
            </a:r>
            <a:r>
              <a:rPr lang="sv-SE" sz="2600" dirty="0" err="1" smtClean="0"/>
              <a:t>clear</a:t>
            </a:r>
            <a:r>
              <a:rPr lang="sv-SE" dirty="0" smtClean="0"/>
              <a:t>)</a:t>
            </a:r>
          </a:p>
          <a:p>
            <a:r>
              <a:rPr lang="sv-SE" dirty="0" err="1" smtClean="0"/>
              <a:t>Inequality</a:t>
            </a:r>
            <a:r>
              <a:rPr lang="sv-SE" dirty="0" smtClean="0"/>
              <a:t> is </a:t>
            </a:r>
            <a:r>
              <a:rPr lang="sv-SE" dirty="0" err="1" smtClean="0"/>
              <a:t>therefore</a:t>
            </a:r>
            <a:r>
              <a:rPr lang="sv-SE" dirty="0" smtClean="0"/>
              <a:t> </a:t>
            </a:r>
            <a:r>
              <a:rPr lang="sv-SE" dirty="0" err="1" smtClean="0"/>
              <a:t>held</a:t>
            </a:r>
            <a:r>
              <a:rPr lang="sv-SE" dirty="0" smtClean="0"/>
              <a:t> </a:t>
            </a:r>
            <a:r>
              <a:rPr lang="sv-SE" u="sng" dirty="0" err="1" smtClean="0"/>
              <a:t>changeable</a:t>
            </a:r>
            <a:r>
              <a:rPr lang="sv-SE" dirty="0" smtClean="0"/>
              <a:t>; </a:t>
            </a:r>
            <a:r>
              <a:rPr lang="sv-SE" dirty="0" err="1" smtClean="0"/>
              <a:t>diversity/difference</a:t>
            </a:r>
            <a:r>
              <a:rPr lang="sv-SE" dirty="0" smtClean="0"/>
              <a:t> </a:t>
            </a:r>
            <a:r>
              <a:rPr lang="sv-SE" dirty="0" err="1" smtClean="0"/>
              <a:t>may</a:t>
            </a:r>
            <a:r>
              <a:rPr lang="sv-SE" dirty="0" smtClean="0"/>
              <a:t> or </a:t>
            </a:r>
            <a:r>
              <a:rPr lang="sv-SE" dirty="0" err="1" smtClean="0"/>
              <a:t>may</a:t>
            </a:r>
            <a:r>
              <a:rPr lang="sv-SE" dirty="0" smtClean="0"/>
              <a:t> not be </a:t>
            </a:r>
            <a:r>
              <a:rPr lang="sv-SE" dirty="0" err="1" smtClean="0"/>
              <a:t>changeable</a:t>
            </a:r>
            <a:endParaRPr lang="sv-SE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Why </a:t>
            </a:r>
            <a:r>
              <a:rPr lang="en-US" dirty="0"/>
              <a:t>inequality is half-way to social cohesion? 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Because</a:t>
            </a:r>
            <a:r>
              <a:rPr lang="sv-SE" dirty="0" smtClean="0"/>
              <a:t> </a:t>
            </a:r>
            <a:r>
              <a:rPr lang="sv-SE" dirty="0" err="1" smtClean="0"/>
              <a:t>cohesion</a:t>
            </a:r>
            <a:r>
              <a:rPr lang="sv-SE" dirty="0" smtClean="0"/>
              <a:t> or </a:t>
            </a:r>
            <a:r>
              <a:rPr lang="sv-SE" i="1" dirty="0" err="1" smtClean="0"/>
              <a:t>Zusammenhalt</a:t>
            </a:r>
            <a:r>
              <a:rPr lang="sv-SE" dirty="0" smtClean="0"/>
              <a:t> </a:t>
            </a:r>
            <a:r>
              <a:rPr lang="sv-SE" dirty="0" err="1" smtClean="0"/>
              <a:t>means</a:t>
            </a:r>
            <a:r>
              <a:rPr lang="sv-SE" dirty="0" smtClean="0"/>
              <a:t> </a:t>
            </a:r>
            <a:r>
              <a:rPr lang="sv-SE" dirty="0" err="1" smtClean="0"/>
              <a:t>some</a:t>
            </a:r>
            <a:r>
              <a:rPr lang="sv-SE" dirty="0" smtClean="0"/>
              <a:t> kind of </a:t>
            </a:r>
            <a:r>
              <a:rPr lang="sv-SE" dirty="0" err="1" smtClean="0"/>
              <a:t>commonality</a:t>
            </a:r>
            <a:endParaRPr lang="sv-SE" dirty="0" smtClean="0"/>
          </a:p>
          <a:p>
            <a:r>
              <a:rPr lang="sv-SE" dirty="0" smtClean="0"/>
              <a:t>And </a:t>
            </a:r>
            <a:r>
              <a:rPr lang="sv-SE" dirty="0" err="1" smtClean="0"/>
              <a:t>inequality</a:t>
            </a:r>
            <a:r>
              <a:rPr lang="sv-SE" dirty="0" smtClean="0"/>
              <a:t> is, at </a:t>
            </a:r>
            <a:r>
              <a:rPr lang="sv-SE" dirty="0" err="1" smtClean="0"/>
              <a:t>least</a:t>
            </a:r>
            <a:r>
              <a:rPr lang="sv-SE" dirty="0" smtClean="0"/>
              <a:t> </a:t>
            </a:r>
            <a:r>
              <a:rPr lang="sv-SE" dirty="0" err="1" smtClean="0"/>
              <a:t>implicitly</a:t>
            </a:r>
            <a:r>
              <a:rPr lang="sv-SE" dirty="0" smtClean="0"/>
              <a:t>, a </a:t>
            </a:r>
            <a:r>
              <a:rPr lang="sv-SE" dirty="0" err="1" smtClean="0"/>
              <a:t>recognition</a:t>
            </a:r>
            <a:r>
              <a:rPr lang="sv-SE" dirty="0" smtClean="0"/>
              <a:t> of </a:t>
            </a:r>
            <a:r>
              <a:rPr lang="sv-SE" dirty="0" err="1" smtClean="0"/>
              <a:t>commonality</a:t>
            </a:r>
            <a:endParaRPr lang="sv-SE" dirty="0" smtClean="0"/>
          </a:p>
          <a:p>
            <a:r>
              <a:rPr lang="sv-SE" dirty="0" smtClean="0"/>
              <a:t>The </a:t>
            </a:r>
            <a:r>
              <a:rPr lang="sv-SE" dirty="0" err="1" smtClean="0"/>
              <a:t>more</a:t>
            </a:r>
            <a:r>
              <a:rPr lang="sv-SE" dirty="0" smtClean="0"/>
              <a:t> </a:t>
            </a:r>
            <a:r>
              <a:rPr lang="sv-SE" dirty="0" err="1" smtClean="0"/>
              <a:t>difficult</a:t>
            </a:r>
            <a:r>
              <a:rPr lang="sv-SE" dirty="0" smtClean="0"/>
              <a:t> </a:t>
            </a:r>
            <a:r>
              <a:rPr lang="sv-SE" dirty="0" err="1" smtClean="0"/>
              <a:t>half-way</a:t>
            </a:r>
            <a:r>
              <a:rPr lang="sv-SE" dirty="0" smtClean="0"/>
              <a:t> is, of </a:t>
            </a:r>
            <a:r>
              <a:rPr lang="sv-SE" dirty="0" err="1" smtClean="0"/>
              <a:t>course</a:t>
            </a:r>
            <a:r>
              <a:rPr lang="sv-SE" dirty="0" smtClean="0"/>
              <a:t>, </a:t>
            </a:r>
            <a:r>
              <a:rPr lang="sv-SE" dirty="0" err="1" smtClean="0"/>
              <a:t>overcoming</a:t>
            </a:r>
            <a:r>
              <a:rPr lang="sv-SE" dirty="0" smtClean="0"/>
              <a:t> </a:t>
            </a:r>
            <a:r>
              <a:rPr lang="sv-SE" dirty="0" err="1" smtClean="0"/>
              <a:t>inequality</a:t>
            </a:r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(In)</a:t>
            </a:r>
            <a:r>
              <a:rPr lang="sv-SE" dirty="0" err="1" smtClean="0"/>
              <a:t>Equality</a:t>
            </a:r>
            <a:r>
              <a:rPr lang="sv-SE" dirty="0" smtClean="0"/>
              <a:t> of </a:t>
            </a:r>
            <a:r>
              <a:rPr lang="sv-SE" dirty="0" err="1" smtClean="0"/>
              <a:t>What</a:t>
            </a:r>
            <a:r>
              <a:rPr lang="sv-SE" dirty="0" smtClean="0"/>
              <a:t>?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v-SE" dirty="0" smtClean="0"/>
              <a:t>Of </a:t>
            </a:r>
            <a:r>
              <a:rPr lang="sv-SE" dirty="0" err="1" smtClean="0"/>
              <a:t>Capability</a:t>
            </a:r>
            <a:r>
              <a:rPr lang="sv-SE" dirty="0" smtClean="0"/>
              <a:t> to </a:t>
            </a:r>
            <a:r>
              <a:rPr lang="sv-SE" dirty="0" err="1" smtClean="0"/>
              <a:t>Function</a:t>
            </a:r>
            <a:r>
              <a:rPr lang="sv-SE" dirty="0" smtClean="0"/>
              <a:t> (A. Sen)</a:t>
            </a:r>
          </a:p>
          <a:p>
            <a:r>
              <a:rPr lang="sv-SE" dirty="0" smtClean="0"/>
              <a:t>Vital, </a:t>
            </a:r>
            <a:r>
              <a:rPr lang="sv-SE" sz="2900" dirty="0" smtClean="0"/>
              <a:t>as </a:t>
            </a:r>
            <a:r>
              <a:rPr lang="sv-SE" sz="2900" u="sng" dirty="0" smtClean="0"/>
              <a:t>organisms</a:t>
            </a:r>
          </a:p>
          <a:p>
            <a:pPr lvl="1"/>
            <a:r>
              <a:rPr lang="sv-SE" sz="3100" dirty="0" err="1" smtClean="0"/>
              <a:t>Measured</a:t>
            </a:r>
            <a:r>
              <a:rPr lang="sv-SE" sz="3100" dirty="0" smtClean="0"/>
              <a:t> by life &amp; </a:t>
            </a:r>
            <a:r>
              <a:rPr lang="sv-SE" sz="3100" dirty="0" err="1" smtClean="0"/>
              <a:t>health</a:t>
            </a:r>
            <a:r>
              <a:rPr lang="sv-SE" sz="3100" dirty="0" smtClean="0"/>
              <a:t> </a:t>
            </a:r>
            <a:r>
              <a:rPr lang="sv-SE" sz="3100" dirty="0" err="1" smtClean="0"/>
              <a:t>expectancy</a:t>
            </a:r>
            <a:r>
              <a:rPr lang="sv-SE" sz="3100" dirty="0" smtClean="0"/>
              <a:t>, </a:t>
            </a:r>
            <a:r>
              <a:rPr lang="sv-SE" sz="3100" dirty="0" err="1" smtClean="0"/>
              <a:t>mortality</a:t>
            </a:r>
            <a:r>
              <a:rPr lang="sv-SE" sz="3100" dirty="0" smtClean="0"/>
              <a:t>, </a:t>
            </a:r>
            <a:r>
              <a:rPr lang="sv-SE" sz="3100" dirty="0" err="1" smtClean="0"/>
              <a:t>body</a:t>
            </a:r>
            <a:r>
              <a:rPr lang="sv-SE" sz="3100" dirty="0" smtClean="0"/>
              <a:t> &amp; mental </a:t>
            </a:r>
            <a:r>
              <a:rPr lang="sv-SE" sz="3100" dirty="0" err="1" smtClean="0"/>
              <a:t>development</a:t>
            </a:r>
            <a:endParaRPr lang="sv-SE" dirty="0" smtClean="0"/>
          </a:p>
          <a:p>
            <a:r>
              <a:rPr lang="sv-SE" dirty="0" err="1" smtClean="0"/>
              <a:t>Existential</a:t>
            </a:r>
            <a:r>
              <a:rPr lang="sv-SE" dirty="0" smtClean="0"/>
              <a:t>, as </a:t>
            </a:r>
            <a:r>
              <a:rPr lang="sv-SE" u="sng" dirty="0" smtClean="0"/>
              <a:t>persons</a:t>
            </a:r>
            <a:endParaRPr lang="sv-SE" dirty="0" smtClean="0"/>
          </a:p>
          <a:p>
            <a:pPr lvl="1"/>
            <a:r>
              <a:rPr lang="sv-SE" dirty="0" err="1" smtClean="0"/>
              <a:t>Measured</a:t>
            </a:r>
            <a:r>
              <a:rPr lang="sv-SE" dirty="0" smtClean="0"/>
              <a:t> in legal &amp; normative </a:t>
            </a:r>
            <a:r>
              <a:rPr lang="sv-SE" dirty="0" err="1" smtClean="0"/>
              <a:t>autonomy</a:t>
            </a:r>
            <a:r>
              <a:rPr lang="sv-SE" dirty="0" smtClean="0"/>
              <a:t> (</a:t>
            </a:r>
            <a:r>
              <a:rPr lang="sv-SE" i="1" dirty="0" err="1" smtClean="0"/>
              <a:t>Mündigkeit</a:t>
            </a:r>
            <a:r>
              <a:rPr lang="sv-SE" dirty="0" smtClean="0"/>
              <a:t>)</a:t>
            </a:r>
          </a:p>
          <a:p>
            <a:pPr lvl="1"/>
            <a:r>
              <a:rPr lang="sv-SE" dirty="0" smtClean="0"/>
              <a:t>With  </a:t>
            </a:r>
            <a:r>
              <a:rPr lang="sv-SE" dirty="0" err="1" smtClean="0"/>
              <a:t>recognition</a:t>
            </a:r>
            <a:r>
              <a:rPr lang="sv-SE" dirty="0" smtClean="0"/>
              <a:t> &amp; </a:t>
            </a:r>
            <a:r>
              <a:rPr lang="sv-SE" dirty="0" err="1" smtClean="0"/>
              <a:t>respect</a:t>
            </a:r>
            <a:r>
              <a:rPr lang="sv-SE" dirty="0" smtClean="0"/>
              <a:t> as </a:t>
            </a:r>
            <a:r>
              <a:rPr lang="sv-SE" dirty="0" err="1" smtClean="0"/>
              <a:t>member</a:t>
            </a:r>
            <a:r>
              <a:rPr lang="sv-SE" dirty="0" smtClean="0"/>
              <a:t> of humankind &amp; human society, </a:t>
            </a:r>
            <a:r>
              <a:rPr lang="sv-SE" dirty="0" err="1" smtClean="0"/>
              <a:t>measurable</a:t>
            </a:r>
            <a:r>
              <a:rPr lang="sv-SE" dirty="0" smtClean="0"/>
              <a:t> in the </a:t>
            </a:r>
            <a:r>
              <a:rPr lang="sv-SE" dirty="0" err="1" smtClean="0"/>
              <a:t>absence</a:t>
            </a:r>
            <a:r>
              <a:rPr lang="sv-SE" dirty="0" smtClean="0"/>
              <a:t> of stigma &amp; </a:t>
            </a:r>
            <a:r>
              <a:rPr lang="sv-SE" dirty="0" err="1" smtClean="0"/>
              <a:t>discrimination</a:t>
            </a:r>
            <a:endParaRPr lang="sv-SE" dirty="0" smtClean="0"/>
          </a:p>
          <a:p>
            <a:r>
              <a:rPr lang="sv-SE" dirty="0" err="1" smtClean="0"/>
              <a:t>Resource</a:t>
            </a:r>
            <a:r>
              <a:rPr lang="sv-SE" dirty="0" smtClean="0"/>
              <a:t>, as </a:t>
            </a:r>
            <a:r>
              <a:rPr lang="sv-SE" sz="2900" u="sng" dirty="0" err="1" smtClean="0"/>
              <a:t>actors</a:t>
            </a:r>
            <a:endParaRPr lang="sv-SE" sz="2900" u="sng" dirty="0" smtClean="0"/>
          </a:p>
          <a:p>
            <a:pPr lvl="1"/>
            <a:r>
              <a:rPr lang="sv-SE" dirty="0" err="1" smtClean="0"/>
              <a:t>Measured</a:t>
            </a:r>
            <a:r>
              <a:rPr lang="sv-SE" dirty="0" smtClean="0"/>
              <a:t> by </a:t>
            </a:r>
            <a:r>
              <a:rPr lang="sv-SE" dirty="0" err="1" smtClean="0"/>
              <a:t>income</a:t>
            </a:r>
            <a:r>
              <a:rPr lang="sv-SE" dirty="0" smtClean="0"/>
              <a:t>, </a:t>
            </a:r>
            <a:r>
              <a:rPr lang="sv-SE" dirty="0" err="1" smtClean="0"/>
              <a:t>property</a:t>
            </a:r>
            <a:r>
              <a:rPr lang="sv-SE" dirty="0" smtClean="0"/>
              <a:t>, </a:t>
            </a:r>
            <a:r>
              <a:rPr lang="sv-SE" dirty="0" err="1" smtClean="0"/>
              <a:t>education</a:t>
            </a:r>
            <a:r>
              <a:rPr lang="sv-SE" dirty="0" smtClean="0"/>
              <a:t>, </a:t>
            </a:r>
            <a:r>
              <a:rPr lang="sv-SE" dirty="0" err="1" smtClean="0"/>
              <a:t>contacts</a:t>
            </a:r>
            <a:endParaRPr lang="sv-SE" dirty="0" smtClean="0"/>
          </a:p>
          <a:p>
            <a:pPr lvl="1"/>
            <a:r>
              <a:rPr lang="sv-SE" dirty="0" err="1" smtClean="0"/>
              <a:t>Also</a:t>
            </a:r>
            <a:r>
              <a:rPr lang="sv-SE" dirty="0" smtClean="0"/>
              <a:t> </a:t>
            </a:r>
            <a:r>
              <a:rPr lang="sv-SE" dirty="0" err="1" smtClean="0"/>
              <a:t>measured</a:t>
            </a:r>
            <a:r>
              <a:rPr lang="sv-SE" dirty="0" smtClean="0"/>
              <a:t> </a:t>
            </a:r>
            <a:r>
              <a:rPr lang="sv-SE" dirty="0" err="1" smtClean="0"/>
              <a:t>longtitudinally</a:t>
            </a:r>
            <a:r>
              <a:rPr lang="sv-SE" dirty="0" smtClean="0"/>
              <a:t>, by </a:t>
            </a:r>
            <a:r>
              <a:rPr lang="sv-SE" dirty="0" err="1" smtClean="0"/>
              <a:t>life-course</a:t>
            </a:r>
            <a:r>
              <a:rPr lang="sv-SE" dirty="0" smtClean="0"/>
              <a:t> &amp; </a:t>
            </a:r>
            <a:r>
              <a:rPr lang="sv-SE" dirty="0" err="1" smtClean="0"/>
              <a:t>inter-generational</a:t>
            </a:r>
            <a:r>
              <a:rPr lang="sv-SE" dirty="0" smtClean="0"/>
              <a:t> </a:t>
            </a:r>
            <a:r>
              <a:rPr lang="sv-SE" dirty="0" err="1" smtClean="0"/>
              <a:t>mobility</a:t>
            </a:r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sv-SE" dirty="0" err="1" smtClean="0"/>
              <a:t>Overcoming</a:t>
            </a:r>
            <a:r>
              <a:rPr lang="sv-SE" dirty="0" smtClean="0"/>
              <a:t>  </a:t>
            </a:r>
            <a:r>
              <a:rPr lang="sv-SE" dirty="0" err="1" smtClean="0"/>
              <a:t>inequality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sz="3600" dirty="0" smtClean="0"/>
              <a:t>4 </a:t>
            </a:r>
            <a:r>
              <a:rPr lang="sv-SE" sz="3600" dirty="0" err="1" smtClean="0"/>
              <a:t>Mechanisms</a:t>
            </a:r>
            <a:r>
              <a:rPr lang="sv-SE" sz="3600" dirty="0" smtClean="0"/>
              <a:t> of </a:t>
            </a:r>
            <a:r>
              <a:rPr lang="sv-SE" sz="3600" dirty="0" err="1" smtClean="0"/>
              <a:t>Equality</a:t>
            </a:r>
            <a:endParaRPr lang="sv-SE" sz="3600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sv-SE" sz="2800" dirty="0" smtClean="0"/>
          </a:p>
          <a:p>
            <a:pPr eaLnBrk="1" hangingPunct="1"/>
            <a:r>
              <a:rPr lang="sv-SE" sz="2800" u="sng" dirty="0" smtClean="0"/>
              <a:t>Approximation</a:t>
            </a:r>
            <a:r>
              <a:rPr lang="sv-SE" sz="2800" dirty="0" smtClean="0"/>
              <a:t>: </a:t>
            </a:r>
            <a:r>
              <a:rPr lang="sv-SE" sz="2800" dirty="0" err="1" smtClean="0"/>
              <a:t>Catching</a:t>
            </a:r>
            <a:r>
              <a:rPr lang="sv-SE" sz="2800" dirty="0" smtClean="0"/>
              <a:t> </a:t>
            </a:r>
            <a:r>
              <a:rPr lang="sv-SE" sz="2800" dirty="0" err="1" smtClean="0"/>
              <a:t>up,coming</a:t>
            </a:r>
            <a:r>
              <a:rPr lang="sv-SE" sz="2800" dirty="0" smtClean="0"/>
              <a:t> </a:t>
            </a:r>
            <a:r>
              <a:rPr lang="sv-SE" sz="2800" dirty="0" err="1" smtClean="0"/>
              <a:t>out</a:t>
            </a:r>
            <a:r>
              <a:rPr lang="sv-SE" sz="2800" dirty="0" smtClean="0"/>
              <a:t>; special support, positive </a:t>
            </a:r>
            <a:r>
              <a:rPr lang="sv-SE" sz="2800" dirty="0" err="1" smtClean="0"/>
              <a:t>discrimination</a:t>
            </a:r>
            <a:endParaRPr lang="sv-SE" sz="2800" dirty="0" smtClean="0"/>
          </a:p>
          <a:p>
            <a:pPr eaLnBrk="1" hangingPunct="1"/>
            <a:r>
              <a:rPr lang="sv-SE" sz="2800" u="sng" dirty="0" err="1" smtClean="0"/>
              <a:t>Inclusion</a:t>
            </a:r>
            <a:r>
              <a:rPr lang="sv-SE" sz="2800" dirty="0" smtClean="0"/>
              <a:t>: </a:t>
            </a:r>
            <a:r>
              <a:rPr lang="sv-SE" sz="2800" dirty="0" err="1" smtClean="0"/>
              <a:t>entrance</a:t>
            </a:r>
            <a:r>
              <a:rPr lang="sv-SE" sz="2800" dirty="0" smtClean="0"/>
              <a:t>; provision with rights, </a:t>
            </a:r>
            <a:r>
              <a:rPr lang="sv-SE" sz="2800" dirty="0" err="1" smtClean="0"/>
              <a:t>empowermnent</a:t>
            </a:r>
            <a:r>
              <a:rPr lang="sv-SE" sz="2800" dirty="0" smtClean="0"/>
              <a:t>, </a:t>
            </a:r>
            <a:r>
              <a:rPr lang="sv-SE" sz="2800" dirty="0" err="1" smtClean="0"/>
              <a:t>subjectification</a:t>
            </a:r>
            <a:endParaRPr lang="sv-SE" sz="2800" dirty="0" smtClean="0"/>
          </a:p>
          <a:p>
            <a:pPr eaLnBrk="1" hangingPunct="1"/>
            <a:r>
              <a:rPr lang="sv-SE" sz="2800" u="sng" dirty="0" err="1" smtClean="0"/>
              <a:t>Flattening</a:t>
            </a:r>
            <a:r>
              <a:rPr lang="sv-SE" sz="2800" dirty="0" smtClean="0"/>
              <a:t> of social relations &amp; </a:t>
            </a:r>
            <a:r>
              <a:rPr lang="sv-SE" sz="2800" dirty="0" err="1" smtClean="0"/>
              <a:t>organizations</a:t>
            </a:r>
            <a:r>
              <a:rPr lang="sv-SE" sz="2800" dirty="0" smtClean="0"/>
              <a:t>; </a:t>
            </a:r>
            <a:r>
              <a:rPr lang="sv-SE" sz="2800" dirty="0" err="1" smtClean="0"/>
              <a:t>countervailing</a:t>
            </a:r>
            <a:r>
              <a:rPr lang="sv-SE" sz="2800" dirty="0" smtClean="0"/>
              <a:t> </a:t>
            </a:r>
            <a:r>
              <a:rPr lang="sv-SE" sz="2800" dirty="0" err="1" smtClean="0"/>
              <a:t>powers</a:t>
            </a:r>
            <a:r>
              <a:rPr lang="sv-SE" sz="2800" dirty="0" smtClean="0"/>
              <a:t>, </a:t>
            </a:r>
            <a:r>
              <a:rPr lang="sv-SE" sz="2800" dirty="0" err="1" smtClean="0"/>
              <a:t>parity</a:t>
            </a:r>
            <a:r>
              <a:rPr lang="sv-SE" sz="2800" dirty="0" smtClean="0"/>
              <a:t> </a:t>
            </a:r>
            <a:r>
              <a:rPr lang="sv-SE" sz="2800" dirty="0" err="1" smtClean="0"/>
              <a:t>reognition</a:t>
            </a:r>
            <a:endParaRPr lang="sv-SE" sz="2800" dirty="0" smtClean="0"/>
          </a:p>
          <a:p>
            <a:pPr eaLnBrk="1" hangingPunct="1"/>
            <a:r>
              <a:rPr lang="sv-SE" sz="2800" u="sng" dirty="0" err="1" smtClean="0"/>
              <a:t>Redistribution</a:t>
            </a:r>
            <a:r>
              <a:rPr lang="sv-SE" sz="2800" dirty="0" smtClean="0"/>
              <a:t>: taxation, </a:t>
            </a:r>
            <a:r>
              <a:rPr lang="sv-SE" sz="2800" dirty="0" err="1" smtClean="0"/>
              <a:t>benefits</a:t>
            </a:r>
            <a:r>
              <a:rPr lang="sv-SE" sz="2800" dirty="0" smtClean="0"/>
              <a:t>, </a:t>
            </a:r>
            <a:r>
              <a:rPr lang="sv-SE" sz="2800" dirty="0" err="1" smtClean="0"/>
              <a:t>free</a:t>
            </a:r>
            <a:r>
              <a:rPr lang="sv-SE" sz="2800" dirty="0" smtClean="0"/>
              <a:t> public services;  rehabilitation, </a:t>
            </a:r>
            <a:r>
              <a:rPr lang="sv-SE" sz="2800" dirty="0" err="1" smtClean="0"/>
              <a:t>compensation</a:t>
            </a:r>
            <a:endParaRPr lang="sv-SE" sz="28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 smtClean="0"/>
              <a:t>Overcoming</a:t>
            </a:r>
            <a:r>
              <a:rPr lang="sv-SE" dirty="0" smtClean="0"/>
              <a:t> </a:t>
            </a:r>
            <a:r>
              <a:rPr lang="sv-SE" dirty="0" err="1" smtClean="0"/>
              <a:t>Inequalities</a:t>
            </a:r>
            <a:r>
              <a:rPr lang="sv-SE" dirty="0" smtClean="0"/>
              <a:t>:</a:t>
            </a:r>
            <a:br>
              <a:rPr lang="sv-SE" dirty="0" smtClean="0"/>
            </a:br>
            <a:r>
              <a:rPr lang="sv-SE" dirty="0" smtClean="0"/>
              <a:t>I. Human Rights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Inequalities</a:t>
            </a:r>
            <a:r>
              <a:rPr lang="sv-SE" dirty="0" smtClean="0"/>
              <a:t> are </a:t>
            </a:r>
            <a:r>
              <a:rPr lang="sv-SE" dirty="0" err="1" smtClean="0"/>
              <a:t>violations</a:t>
            </a:r>
            <a:r>
              <a:rPr lang="sv-SE" dirty="0" smtClean="0"/>
              <a:t> of human rights to </a:t>
            </a:r>
            <a:r>
              <a:rPr lang="sv-SE" dirty="0" err="1" smtClean="0"/>
              <a:t>capability</a:t>
            </a:r>
            <a:r>
              <a:rPr lang="sv-SE" dirty="0" smtClean="0"/>
              <a:t> to </a:t>
            </a:r>
            <a:r>
              <a:rPr lang="sv-SE" dirty="0" err="1" smtClean="0"/>
              <a:t>function</a:t>
            </a:r>
            <a:endParaRPr lang="sv-SE" dirty="0" smtClean="0"/>
          </a:p>
          <a:p>
            <a:r>
              <a:rPr lang="sv-SE" dirty="0" err="1" smtClean="0"/>
              <a:t>Overcoming</a:t>
            </a:r>
            <a:r>
              <a:rPr lang="sv-SE" dirty="0" smtClean="0"/>
              <a:t> </a:t>
            </a:r>
            <a:r>
              <a:rPr lang="sv-SE" dirty="0" err="1" smtClean="0"/>
              <a:t>inequalities</a:t>
            </a:r>
            <a:r>
              <a:rPr lang="sv-SE" dirty="0" smtClean="0"/>
              <a:t> </a:t>
            </a:r>
            <a:r>
              <a:rPr lang="sv-SE" dirty="0" err="1" smtClean="0"/>
              <a:t>then</a:t>
            </a:r>
            <a:r>
              <a:rPr lang="sv-SE" dirty="0" smtClean="0"/>
              <a:t> </a:t>
            </a:r>
            <a:r>
              <a:rPr lang="sv-SE" dirty="0" err="1" smtClean="0"/>
              <a:t>means</a:t>
            </a:r>
            <a:r>
              <a:rPr lang="sv-SE" dirty="0" smtClean="0"/>
              <a:t> </a:t>
            </a:r>
            <a:r>
              <a:rPr lang="sv-SE" dirty="0" err="1" smtClean="0"/>
              <a:t>asserting</a:t>
            </a:r>
            <a:r>
              <a:rPr lang="sv-SE" dirty="0" smtClean="0"/>
              <a:t> human rights, </a:t>
            </a:r>
            <a:r>
              <a:rPr lang="sv-SE" smtClean="0"/>
              <a:t>to the various</a:t>
            </a:r>
            <a:r>
              <a:rPr lang="sv-SE" dirty="0" smtClean="0"/>
              <a:t> dimensions of </a:t>
            </a:r>
            <a:r>
              <a:rPr lang="sv-SE" dirty="0" err="1" smtClean="0"/>
              <a:t>capability</a:t>
            </a:r>
            <a:endParaRPr lang="sv-SE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 smtClean="0"/>
              <a:t>Overcoming</a:t>
            </a:r>
            <a:r>
              <a:rPr lang="sv-SE" dirty="0" smtClean="0"/>
              <a:t> </a:t>
            </a:r>
            <a:r>
              <a:rPr lang="sv-SE" dirty="0" err="1" smtClean="0"/>
              <a:t>Inequalities</a:t>
            </a:r>
            <a:r>
              <a:rPr lang="sv-SE" dirty="0" smtClean="0"/>
              <a:t>:</a:t>
            </a:r>
            <a:br>
              <a:rPr lang="sv-SE" dirty="0" smtClean="0"/>
            </a:br>
            <a:r>
              <a:rPr lang="sv-SE" dirty="0" smtClean="0"/>
              <a:t>II. The 3 </a:t>
            </a:r>
            <a:r>
              <a:rPr lang="sv-SE" dirty="0" err="1" smtClean="0"/>
              <a:t>Institutional</a:t>
            </a:r>
            <a:r>
              <a:rPr lang="sv-SE" dirty="0" smtClean="0"/>
              <a:t> Challenges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The </a:t>
            </a:r>
            <a:r>
              <a:rPr lang="sv-SE" dirty="0" err="1" smtClean="0"/>
              <a:t>Family</a:t>
            </a:r>
            <a:endParaRPr lang="sv-SE" dirty="0" smtClean="0"/>
          </a:p>
          <a:p>
            <a:pPr lvl="1"/>
            <a:r>
              <a:rPr lang="sv-SE" dirty="0" smtClean="0"/>
              <a:t>Rights of </a:t>
            </a:r>
            <a:r>
              <a:rPr lang="sv-SE" dirty="0" smtClean="0"/>
              <a:t>all </a:t>
            </a:r>
            <a:r>
              <a:rPr lang="sv-SE" dirty="0" err="1" smtClean="0"/>
              <a:t>children</a:t>
            </a:r>
            <a:endParaRPr lang="sv-SE" dirty="0" smtClean="0"/>
          </a:p>
          <a:p>
            <a:pPr lvl="2"/>
            <a:r>
              <a:rPr lang="sv-SE" dirty="0" err="1" smtClean="0"/>
              <a:t>Early</a:t>
            </a:r>
            <a:r>
              <a:rPr lang="sv-SE" dirty="0" smtClean="0"/>
              <a:t> public </a:t>
            </a:r>
            <a:r>
              <a:rPr lang="sv-SE" dirty="0" err="1" smtClean="0"/>
              <a:t>socialization</a:t>
            </a:r>
            <a:r>
              <a:rPr lang="sv-SE" dirty="0" smtClean="0"/>
              <a:t>, </a:t>
            </a:r>
            <a:r>
              <a:rPr lang="sv-SE" dirty="0" err="1" smtClean="0"/>
              <a:t>comprehensive</a:t>
            </a:r>
            <a:r>
              <a:rPr lang="sv-SE" dirty="0" smtClean="0"/>
              <a:t> </a:t>
            </a:r>
            <a:r>
              <a:rPr lang="sv-SE" dirty="0" err="1" smtClean="0"/>
              <a:t>education</a:t>
            </a:r>
            <a:endParaRPr lang="sv-SE" dirty="0" smtClean="0"/>
          </a:p>
          <a:p>
            <a:r>
              <a:rPr lang="sv-SE" dirty="0" smtClean="0"/>
              <a:t>The Nation</a:t>
            </a:r>
          </a:p>
          <a:p>
            <a:pPr lvl="1"/>
            <a:r>
              <a:rPr lang="sv-SE" dirty="0" smtClean="0"/>
              <a:t>Rights of all humans</a:t>
            </a:r>
          </a:p>
          <a:p>
            <a:pPr lvl="2"/>
            <a:r>
              <a:rPr lang="sv-SE" dirty="0" err="1" smtClean="0"/>
              <a:t>Some</a:t>
            </a:r>
            <a:r>
              <a:rPr lang="sv-SE" dirty="0" smtClean="0"/>
              <a:t> </a:t>
            </a:r>
            <a:r>
              <a:rPr lang="sv-SE" dirty="0" err="1" smtClean="0"/>
              <a:t>sense</a:t>
            </a:r>
            <a:r>
              <a:rPr lang="sv-SE" dirty="0" smtClean="0"/>
              <a:t> of a </a:t>
            </a:r>
            <a:r>
              <a:rPr lang="sv-SE" dirty="0" err="1" smtClean="0"/>
              <a:t>planetary</a:t>
            </a:r>
            <a:r>
              <a:rPr lang="sv-SE" dirty="0" smtClean="0"/>
              <a:t> </a:t>
            </a:r>
            <a:r>
              <a:rPr lang="sv-SE" dirty="0" err="1" smtClean="0"/>
              <a:t>community</a:t>
            </a:r>
            <a:r>
              <a:rPr lang="sv-SE" dirty="0" smtClean="0"/>
              <a:t> &amp; global social rights</a:t>
            </a:r>
          </a:p>
          <a:p>
            <a:r>
              <a:rPr lang="sv-SE" dirty="0" err="1" smtClean="0"/>
              <a:t>Capitalism</a:t>
            </a:r>
            <a:endParaRPr lang="sv-SE" dirty="0" smtClean="0"/>
          </a:p>
          <a:p>
            <a:pPr lvl="1"/>
            <a:r>
              <a:rPr lang="sv-SE" dirty="0" smtClean="0"/>
              <a:t>Rights of </a:t>
            </a:r>
            <a:r>
              <a:rPr lang="sv-SE" dirty="0" err="1" smtClean="0"/>
              <a:t>labour</a:t>
            </a:r>
            <a:endParaRPr lang="sv-SE" dirty="0" smtClean="0"/>
          </a:p>
          <a:p>
            <a:pPr lvl="1"/>
            <a:r>
              <a:rPr lang="sv-SE" dirty="0" smtClean="0"/>
              <a:t>Rights of </a:t>
            </a:r>
            <a:r>
              <a:rPr lang="sv-SE" dirty="0" err="1" smtClean="0"/>
              <a:t>citizens</a:t>
            </a:r>
            <a:endParaRPr lang="sv-SE" dirty="0" smtClean="0"/>
          </a:p>
          <a:p>
            <a:pPr lvl="2"/>
            <a:r>
              <a:rPr lang="sv-SE" dirty="0" smtClean="0"/>
              <a:t>To public services, to a </a:t>
            </a:r>
            <a:r>
              <a:rPr lang="sv-SE" dirty="0" err="1" smtClean="0"/>
              <a:t>good</a:t>
            </a:r>
            <a:r>
              <a:rPr lang="sv-SE" dirty="0" smtClean="0"/>
              <a:t> </a:t>
            </a:r>
            <a:r>
              <a:rPr lang="sv-SE" dirty="0" err="1" smtClean="0"/>
              <a:t>environment</a:t>
            </a:r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The </a:t>
            </a:r>
            <a:r>
              <a:rPr lang="sv-SE" dirty="0" err="1" smtClean="0"/>
              <a:t>Message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The </a:t>
            </a:r>
            <a:r>
              <a:rPr lang="sv-SE" dirty="0" err="1" smtClean="0"/>
              <a:t>bundles</a:t>
            </a:r>
            <a:r>
              <a:rPr lang="sv-SE" dirty="0" smtClean="0"/>
              <a:t> of </a:t>
            </a:r>
            <a:r>
              <a:rPr lang="sv-SE" dirty="0" err="1" smtClean="0"/>
              <a:t>diversity</a:t>
            </a:r>
            <a:r>
              <a:rPr lang="sv-SE" dirty="0" smtClean="0"/>
              <a:t> &amp; </a:t>
            </a:r>
            <a:r>
              <a:rPr lang="sv-SE" dirty="0" err="1" smtClean="0"/>
              <a:t>cohesion</a:t>
            </a:r>
            <a:r>
              <a:rPr lang="sv-SE" dirty="0" smtClean="0"/>
              <a:t> </a:t>
            </a:r>
            <a:r>
              <a:rPr lang="sv-SE" dirty="0" err="1" smtClean="0"/>
              <a:t>need</a:t>
            </a:r>
            <a:r>
              <a:rPr lang="sv-SE" dirty="0" smtClean="0"/>
              <a:t> </a:t>
            </a:r>
            <a:r>
              <a:rPr lang="sv-SE" dirty="0" err="1" smtClean="0"/>
              <a:t>analytical</a:t>
            </a:r>
            <a:r>
              <a:rPr lang="sv-SE" dirty="0" smtClean="0"/>
              <a:t> </a:t>
            </a:r>
            <a:r>
              <a:rPr lang="sv-SE" dirty="0" err="1" smtClean="0"/>
              <a:t>unpacking</a:t>
            </a:r>
            <a:endParaRPr lang="sv-SE" dirty="0" smtClean="0"/>
          </a:p>
          <a:p>
            <a:r>
              <a:rPr lang="sv-SE" dirty="0" err="1" smtClean="0"/>
              <a:t>Diversity</a:t>
            </a:r>
            <a:r>
              <a:rPr lang="sv-SE" dirty="0" smtClean="0"/>
              <a:t> &amp; </a:t>
            </a:r>
            <a:r>
              <a:rPr lang="sv-SE" dirty="0" err="1" smtClean="0"/>
              <a:t>cohesion</a:t>
            </a:r>
            <a:r>
              <a:rPr lang="sv-SE" dirty="0" smtClean="0"/>
              <a:t> </a:t>
            </a:r>
            <a:r>
              <a:rPr lang="sv-SE" dirty="0" err="1" smtClean="0"/>
              <a:t>should</a:t>
            </a:r>
            <a:r>
              <a:rPr lang="sv-SE" dirty="0" smtClean="0"/>
              <a:t> be </a:t>
            </a:r>
            <a:r>
              <a:rPr lang="sv-SE" dirty="0" err="1" smtClean="0"/>
              <a:t>seen</a:t>
            </a:r>
            <a:r>
              <a:rPr lang="sv-SE" dirty="0" smtClean="0"/>
              <a:t> (</a:t>
            </a:r>
            <a:r>
              <a:rPr lang="sv-SE" dirty="0" err="1" smtClean="0"/>
              <a:t>also</a:t>
            </a:r>
            <a:r>
              <a:rPr lang="sv-SE" dirty="0" smtClean="0"/>
              <a:t>) from </a:t>
            </a:r>
            <a:r>
              <a:rPr lang="sv-SE" dirty="0" err="1" smtClean="0"/>
              <a:t>perspectives</a:t>
            </a:r>
            <a:r>
              <a:rPr lang="sv-SE" dirty="0" smtClean="0"/>
              <a:t> of power &amp; </a:t>
            </a:r>
            <a:r>
              <a:rPr lang="sv-SE" dirty="0" err="1" smtClean="0"/>
              <a:t>politics</a:t>
            </a:r>
            <a:endParaRPr lang="sv-SE" dirty="0" smtClean="0"/>
          </a:p>
          <a:p>
            <a:r>
              <a:rPr lang="sv-SE" dirty="0" err="1" smtClean="0"/>
              <a:t>Diversity</a:t>
            </a:r>
            <a:r>
              <a:rPr lang="sv-SE" dirty="0" smtClean="0"/>
              <a:t> </a:t>
            </a:r>
            <a:r>
              <a:rPr lang="sv-SE" dirty="0" err="1" smtClean="0"/>
              <a:t>had</a:t>
            </a:r>
            <a:r>
              <a:rPr lang="sv-SE" dirty="0" smtClean="0"/>
              <a:t> </a:t>
            </a:r>
            <a:r>
              <a:rPr lang="sv-SE" dirty="0" err="1" smtClean="0"/>
              <a:t>better</a:t>
            </a:r>
            <a:r>
              <a:rPr lang="sv-SE" dirty="0" smtClean="0"/>
              <a:t> be </a:t>
            </a:r>
            <a:r>
              <a:rPr lang="sv-SE" dirty="0" err="1" smtClean="0"/>
              <a:t>understood</a:t>
            </a:r>
            <a:r>
              <a:rPr lang="sv-SE" dirty="0" smtClean="0"/>
              <a:t> </a:t>
            </a:r>
            <a:r>
              <a:rPr lang="sv-SE" dirty="0" err="1" smtClean="0"/>
              <a:t>historically</a:t>
            </a:r>
            <a:endParaRPr lang="sv-SE" dirty="0" smtClean="0"/>
          </a:p>
          <a:p>
            <a:r>
              <a:rPr lang="sv-SE" dirty="0" smtClean="0"/>
              <a:t>A </a:t>
            </a:r>
            <a:r>
              <a:rPr lang="sv-SE" dirty="0" err="1" smtClean="0"/>
              <a:t>big</a:t>
            </a:r>
            <a:r>
              <a:rPr lang="sv-SE" dirty="0" smtClean="0"/>
              <a:t> </a:t>
            </a:r>
            <a:r>
              <a:rPr lang="sv-SE" dirty="0" err="1" smtClean="0"/>
              <a:t>question</a:t>
            </a:r>
            <a:r>
              <a:rPr lang="sv-SE" dirty="0" smtClean="0"/>
              <a:t> is, </a:t>
            </a:r>
            <a:r>
              <a:rPr lang="sv-SE" dirty="0" err="1" smtClean="0"/>
              <a:t>How</a:t>
            </a:r>
            <a:r>
              <a:rPr lang="sv-SE" dirty="0" smtClean="0"/>
              <a:t> </a:t>
            </a:r>
            <a:r>
              <a:rPr lang="sv-SE" dirty="0" err="1" smtClean="0"/>
              <a:t>much</a:t>
            </a:r>
            <a:r>
              <a:rPr lang="sv-SE" dirty="0" smtClean="0"/>
              <a:t> </a:t>
            </a:r>
            <a:r>
              <a:rPr lang="sv-SE" dirty="0" err="1" smtClean="0"/>
              <a:t>cohesion</a:t>
            </a:r>
            <a:r>
              <a:rPr lang="sv-SE" dirty="0" smtClean="0"/>
              <a:t> is </a:t>
            </a:r>
            <a:r>
              <a:rPr lang="sv-SE" dirty="0" err="1" smtClean="0"/>
              <a:t>needed</a:t>
            </a:r>
            <a:r>
              <a:rPr lang="sv-SE" dirty="0" smtClean="0"/>
              <a:t>, for </a:t>
            </a:r>
            <a:r>
              <a:rPr lang="sv-SE" dirty="0" err="1" smtClean="0"/>
              <a:t>what</a:t>
            </a:r>
            <a:r>
              <a:rPr lang="sv-SE" dirty="0" smtClean="0"/>
              <a:t>?</a:t>
            </a:r>
          </a:p>
          <a:p>
            <a:r>
              <a:rPr lang="sv-SE" dirty="0" err="1" smtClean="0"/>
              <a:t>Unfair</a:t>
            </a:r>
            <a:r>
              <a:rPr lang="sv-SE" dirty="0" smtClean="0"/>
              <a:t>, </a:t>
            </a:r>
            <a:r>
              <a:rPr lang="sv-SE" dirty="0" err="1" smtClean="0"/>
              <a:t>unjuist</a:t>
            </a:r>
            <a:r>
              <a:rPr lang="sv-SE" dirty="0" smtClean="0"/>
              <a:t>, </a:t>
            </a:r>
            <a:r>
              <a:rPr lang="sv-SE" dirty="0" err="1" smtClean="0"/>
              <a:t>unequal</a:t>
            </a:r>
            <a:r>
              <a:rPr lang="sv-SE" dirty="0" smtClean="0"/>
              <a:t> </a:t>
            </a:r>
            <a:r>
              <a:rPr lang="sv-SE" dirty="0" err="1" smtClean="0"/>
              <a:t>diversity</a:t>
            </a:r>
            <a:r>
              <a:rPr lang="sv-SE" dirty="0" smtClean="0"/>
              <a:t> is the </a:t>
            </a:r>
            <a:r>
              <a:rPr lang="sv-SE" dirty="0" err="1" smtClean="0"/>
              <a:t>main</a:t>
            </a:r>
            <a:r>
              <a:rPr lang="sv-SE" dirty="0" smtClean="0"/>
              <a:t> problem, </a:t>
            </a:r>
            <a:r>
              <a:rPr lang="sv-SE" dirty="0" err="1" smtClean="0"/>
              <a:t>analytically</a:t>
            </a:r>
            <a:r>
              <a:rPr lang="sv-SE" dirty="0" smtClean="0"/>
              <a:t> as </a:t>
            </a:r>
            <a:r>
              <a:rPr lang="sv-SE" dirty="0" err="1" smtClean="0"/>
              <a:t>well</a:t>
            </a:r>
            <a:r>
              <a:rPr lang="sv-SE" dirty="0" smtClean="0"/>
              <a:t> as </a:t>
            </a:r>
            <a:r>
              <a:rPr lang="sv-SE" dirty="0" err="1" smtClean="0"/>
              <a:t>socially</a:t>
            </a:r>
            <a:r>
              <a:rPr lang="sv-SE" dirty="0" smtClean="0"/>
              <a:t> &amp; </a:t>
            </a:r>
            <a:r>
              <a:rPr lang="sv-SE" dirty="0" err="1" smtClean="0"/>
              <a:t>politically</a:t>
            </a:r>
            <a:endParaRPr lang="sv-SE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The </a:t>
            </a:r>
            <a:r>
              <a:rPr lang="sv-SE" dirty="0" err="1" smtClean="0"/>
              <a:t>Message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 smtClean="0"/>
              <a:t>The </a:t>
            </a:r>
            <a:r>
              <a:rPr lang="sv-SE" dirty="0" err="1" smtClean="0"/>
              <a:t>bundles</a:t>
            </a:r>
            <a:r>
              <a:rPr lang="sv-SE" dirty="0" smtClean="0"/>
              <a:t> of </a:t>
            </a:r>
            <a:r>
              <a:rPr lang="sv-SE" dirty="0" err="1" smtClean="0"/>
              <a:t>diversity</a:t>
            </a:r>
            <a:r>
              <a:rPr lang="sv-SE" dirty="0" smtClean="0"/>
              <a:t> &amp; </a:t>
            </a:r>
            <a:r>
              <a:rPr lang="sv-SE" dirty="0" err="1" smtClean="0"/>
              <a:t>cohesion</a:t>
            </a:r>
            <a:r>
              <a:rPr lang="sv-SE" dirty="0" smtClean="0"/>
              <a:t> </a:t>
            </a:r>
            <a:r>
              <a:rPr lang="sv-SE" dirty="0" err="1" smtClean="0"/>
              <a:t>need</a:t>
            </a:r>
            <a:r>
              <a:rPr lang="sv-SE" dirty="0" smtClean="0"/>
              <a:t> </a:t>
            </a:r>
            <a:r>
              <a:rPr lang="sv-SE" dirty="0" err="1" smtClean="0"/>
              <a:t>analytical</a:t>
            </a:r>
            <a:r>
              <a:rPr lang="sv-SE" dirty="0" smtClean="0"/>
              <a:t> </a:t>
            </a:r>
            <a:r>
              <a:rPr lang="sv-SE" dirty="0" err="1" smtClean="0"/>
              <a:t>unpacking</a:t>
            </a:r>
            <a:endParaRPr lang="sv-SE" dirty="0" smtClean="0"/>
          </a:p>
          <a:p>
            <a:r>
              <a:rPr lang="sv-SE" dirty="0" err="1" smtClean="0"/>
              <a:t>Socio-Cultural</a:t>
            </a:r>
            <a:r>
              <a:rPr lang="sv-SE" dirty="0" smtClean="0"/>
              <a:t> </a:t>
            </a:r>
            <a:r>
              <a:rPr lang="sv-SE" dirty="0" err="1" smtClean="0"/>
              <a:t>Diversity</a:t>
            </a:r>
            <a:r>
              <a:rPr lang="sv-SE" dirty="0" smtClean="0"/>
              <a:t> has a </a:t>
            </a:r>
            <a:r>
              <a:rPr lang="sv-SE" dirty="0" err="1" smtClean="0"/>
              <a:t>complex</a:t>
            </a:r>
            <a:r>
              <a:rPr lang="sv-SE" dirty="0" smtClean="0"/>
              <a:t> </a:t>
            </a:r>
            <a:r>
              <a:rPr lang="sv-SE" dirty="0" err="1" smtClean="0"/>
              <a:t>U-Curve</a:t>
            </a:r>
            <a:r>
              <a:rPr lang="sv-SE" dirty="0" smtClean="0"/>
              <a:t> history</a:t>
            </a:r>
          </a:p>
          <a:p>
            <a:r>
              <a:rPr lang="sv-SE" dirty="0" smtClean="0"/>
              <a:t>On a global </a:t>
            </a:r>
            <a:r>
              <a:rPr lang="sv-SE" dirty="0" err="1" smtClean="0"/>
              <a:t>scale</a:t>
            </a:r>
            <a:r>
              <a:rPr lang="sv-SE" dirty="0" smtClean="0"/>
              <a:t> human </a:t>
            </a:r>
            <a:r>
              <a:rPr lang="sv-SE" dirty="0" err="1" smtClean="0"/>
              <a:t>diversity</a:t>
            </a:r>
            <a:r>
              <a:rPr lang="sv-SE" dirty="0" smtClean="0"/>
              <a:t> has </a:t>
            </a:r>
            <a:r>
              <a:rPr lang="sv-SE" dirty="0" err="1" smtClean="0"/>
              <a:t>declined</a:t>
            </a:r>
            <a:r>
              <a:rPr lang="sv-SE" dirty="0" smtClean="0"/>
              <a:t> in </a:t>
            </a:r>
            <a:r>
              <a:rPr lang="sv-SE" dirty="0" err="1" smtClean="0"/>
              <a:t>several</a:t>
            </a:r>
            <a:r>
              <a:rPr lang="sv-SE" dirty="0" smtClean="0"/>
              <a:t> </a:t>
            </a:r>
            <a:r>
              <a:rPr lang="sv-SE" dirty="0" err="1" smtClean="0"/>
              <a:t>respects</a:t>
            </a:r>
            <a:endParaRPr lang="sv-SE" dirty="0" smtClean="0"/>
          </a:p>
          <a:p>
            <a:r>
              <a:rPr lang="sv-SE" dirty="0" err="1" smtClean="0"/>
              <a:t>Diversity</a:t>
            </a:r>
            <a:r>
              <a:rPr lang="sv-SE" dirty="0" smtClean="0"/>
              <a:t> is first of all a nationalist problem, </a:t>
            </a:r>
            <a:r>
              <a:rPr lang="sv-SE" dirty="0" err="1" smtClean="0"/>
              <a:t>esp</a:t>
            </a:r>
            <a:r>
              <a:rPr lang="sv-SE" dirty="0" smtClean="0"/>
              <a:t>. in Europe</a:t>
            </a:r>
          </a:p>
          <a:p>
            <a:r>
              <a:rPr lang="sv-SE" dirty="0" smtClean="0"/>
              <a:t>Social </a:t>
            </a:r>
            <a:r>
              <a:rPr lang="sv-SE" dirty="0" err="1" smtClean="0"/>
              <a:t>cohesion</a:t>
            </a:r>
            <a:r>
              <a:rPr lang="sv-SE" dirty="0" smtClean="0"/>
              <a:t> </a:t>
            </a:r>
            <a:r>
              <a:rPr lang="sv-SE" dirty="0" err="1" smtClean="0"/>
              <a:t>should</a:t>
            </a:r>
            <a:r>
              <a:rPr lang="sv-SE" dirty="0" smtClean="0"/>
              <a:t> be </a:t>
            </a:r>
            <a:r>
              <a:rPr lang="sv-SE" dirty="0" err="1" smtClean="0"/>
              <a:t>seen</a:t>
            </a:r>
            <a:r>
              <a:rPr lang="sv-SE" dirty="0" smtClean="0"/>
              <a:t> as a </a:t>
            </a:r>
            <a:r>
              <a:rPr lang="sv-SE" dirty="0" err="1" smtClean="0"/>
              <a:t>means</a:t>
            </a:r>
            <a:r>
              <a:rPr lang="sv-SE" dirty="0" smtClean="0"/>
              <a:t>, not as a </a:t>
            </a:r>
            <a:r>
              <a:rPr lang="sv-SE" dirty="0" err="1" smtClean="0"/>
              <a:t>goal</a:t>
            </a:r>
            <a:r>
              <a:rPr lang="sv-SE" dirty="0" smtClean="0"/>
              <a:t> in </a:t>
            </a:r>
            <a:r>
              <a:rPr lang="sv-SE" dirty="0" err="1" smtClean="0"/>
              <a:t>itself</a:t>
            </a:r>
            <a:endParaRPr lang="sv-SE" dirty="0" smtClean="0"/>
          </a:p>
          <a:p>
            <a:r>
              <a:rPr lang="sv-SE" dirty="0" err="1" smtClean="0"/>
              <a:t>Unfair</a:t>
            </a:r>
            <a:r>
              <a:rPr lang="sv-SE" dirty="0" smtClean="0"/>
              <a:t>, </a:t>
            </a:r>
            <a:r>
              <a:rPr lang="sv-SE" dirty="0" err="1" smtClean="0"/>
              <a:t>unjust</a:t>
            </a:r>
            <a:r>
              <a:rPr lang="sv-SE" dirty="0" smtClean="0"/>
              <a:t> </a:t>
            </a:r>
            <a:r>
              <a:rPr lang="sv-SE" dirty="0" err="1" smtClean="0"/>
              <a:t>diversity</a:t>
            </a:r>
            <a:r>
              <a:rPr lang="sv-SE" dirty="0" smtClean="0"/>
              <a:t>, </a:t>
            </a:r>
            <a:r>
              <a:rPr lang="sv-SE" dirty="0" err="1" smtClean="0"/>
              <a:t>inequality</a:t>
            </a:r>
            <a:r>
              <a:rPr lang="sv-SE" dirty="0" smtClean="0"/>
              <a:t> is the </a:t>
            </a:r>
            <a:r>
              <a:rPr lang="sv-SE" dirty="0" err="1" smtClean="0"/>
              <a:t>main</a:t>
            </a:r>
            <a:r>
              <a:rPr lang="sv-SE" dirty="0" smtClean="0"/>
              <a:t> social problem</a:t>
            </a:r>
          </a:p>
          <a:p>
            <a:r>
              <a:rPr lang="sv-SE" dirty="0" err="1" smtClean="0"/>
              <a:t>Inequality</a:t>
            </a:r>
            <a:r>
              <a:rPr lang="sv-SE" dirty="0" smtClean="0"/>
              <a:t> is the </a:t>
            </a:r>
            <a:r>
              <a:rPr lang="sv-SE" dirty="0" err="1" smtClean="0"/>
              <a:t>main</a:t>
            </a:r>
            <a:r>
              <a:rPr lang="sv-SE" dirty="0" smtClean="0"/>
              <a:t> </a:t>
            </a:r>
            <a:r>
              <a:rPr lang="sv-SE" smtClean="0"/>
              <a:t>obstacle</a:t>
            </a:r>
            <a:r>
              <a:rPr lang="sv-SE" dirty="0" smtClean="0"/>
              <a:t> </a:t>
            </a:r>
            <a:r>
              <a:rPr lang="sv-SE" dirty="0" smtClean="0"/>
              <a:t>for the </a:t>
            </a:r>
            <a:r>
              <a:rPr lang="sv-SE" dirty="0" err="1" smtClean="0"/>
              <a:t>necessary</a:t>
            </a:r>
            <a:r>
              <a:rPr lang="sv-SE" dirty="0" smtClean="0"/>
              <a:t> </a:t>
            </a:r>
            <a:r>
              <a:rPr lang="sv-SE" dirty="0" err="1" smtClean="0"/>
              <a:t>amount</a:t>
            </a:r>
            <a:r>
              <a:rPr lang="sv-SE" dirty="0" smtClean="0"/>
              <a:t> of </a:t>
            </a:r>
            <a:r>
              <a:rPr lang="sv-SE" dirty="0" err="1" smtClean="0"/>
              <a:t>cohesion</a:t>
            </a:r>
            <a:r>
              <a:rPr lang="sv-SE" dirty="0" smtClean="0"/>
              <a:t> in human </a:t>
            </a:r>
            <a:r>
              <a:rPr lang="sv-SE" dirty="0" err="1" smtClean="0"/>
              <a:t>communities</a:t>
            </a: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The Modern </a:t>
            </a:r>
            <a:r>
              <a:rPr lang="sv-SE" dirty="0" err="1" smtClean="0"/>
              <a:t>U-Curve</a:t>
            </a:r>
            <a:r>
              <a:rPr lang="sv-SE" dirty="0" smtClean="0"/>
              <a:t> of </a:t>
            </a:r>
            <a:br>
              <a:rPr lang="sv-SE" dirty="0" smtClean="0"/>
            </a:br>
            <a:r>
              <a:rPr lang="sv-SE" dirty="0" err="1" smtClean="0"/>
              <a:t>Socio-Cultural</a:t>
            </a:r>
            <a:r>
              <a:rPr lang="sv-SE" dirty="0" smtClean="0"/>
              <a:t> </a:t>
            </a:r>
            <a:r>
              <a:rPr lang="sv-SE" dirty="0" err="1" smtClean="0"/>
              <a:t>Diversity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dirty="0" err="1" smtClean="0"/>
              <a:t>Modernity</a:t>
            </a:r>
            <a:r>
              <a:rPr lang="sv-SE" dirty="0" smtClean="0"/>
              <a:t> </a:t>
            </a:r>
            <a:r>
              <a:rPr lang="sv-SE" dirty="0" err="1" smtClean="0"/>
              <a:t>meant</a:t>
            </a:r>
            <a:r>
              <a:rPr lang="sv-SE" dirty="0" smtClean="0"/>
              <a:t> </a:t>
            </a:r>
            <a:r>
              <a:rPr lang="sv-SE" dirty="0" err="1" smtClean="0"/>
              <a:t>more</a:t>
            </a:r>
            <a:r>
              <a:rPr lang="sv-SE" dirty="0" smtClean="0"/>
              <a:t> </a:t>
            </a:r>
            <a:r>
              <a:rPr lang="sv-SE" dirty="0" err="1" smtClean="0"/>
              <a:t>uniformity</a:t>
            </a:r>
            <a:r>
              <a:rPr lang="sv-SE" dirty="0" smtClean="0"/>
              <a:t>, on a global and a national </a:t>
            </a:r>
            <a:r>
              <a:rPr lang="sv-SE" dirty="0" err="1" smtClean="0"/>
              <a:t>scale</a:t>
            </a:r>
            <a:endParaRPr lang="sv-SE" dirty="0" smtClean="0"/>
          </a:p>
          <a:p>
            <a:pPr lvl="1"/>
            <a:r>
              <a:rPr lang="sv-SE" dirty="0" smtClean="0"/>
              <a:t>National </a:t>
            </a:r>
            <a:r>
              <a:rPr lang="sv-SE" dirty="0" err="1" smtClean="0"/>
              <a:t>standardization</a:t>
            </a:r>
            <a:r>
              <a:rPr lang="sv-SE" dirty="0" smtClean="0"/>
              <a:t> of </a:t>
            </a:r>
            <a:r>
              <a:rPr lang="sv-SE" dirty="0" err="1" smtClean="0"/>
              <a:t>language</a:t>
            </a:r>
            <a:r>
              <a:rPr lang="sv-SE" dirty="0" smtClean="0"/>
              <a:t>, norms, </a:t>
            </a:r>
            <a:r>
              <a:rPr lang="sv-SE" dirty="0" err="1" smtClean="0"/>
              <a:t>socialization</a:t>
            </a:r>
            <a:endParaRPr lang="sv-SE" dirty="0" smtClean="0"/>
          </a:p>
          <a:p>
            <a:pPr lvl="1"/>
            <a:r>
              <a:rPr lang="sv-SE" dirty="0" smtClean="0"/>
              <a:t>Global </a:t>
            </a:r>
            <a:r>
              <a:rPr lang="sv-SE" dirty="0" err="1" smtClean="0"/>
              <a:t>uniformation</a:t>
            </a:r>
            <a:r>
              <a:rPr lang="sv-SE" dirty="0" smtClean="0"/>
              <a:t> </a:t>
            </a:r>
            <a:r>
              <a:rPr lang="sv-SE" dirty="0" err="1" smtClean="0"/>
              <a:t>through</a:t>
            </a:r>
            <a:r>
              <a:rPr lang="sv-SE" dirty="0" smtClean="0"/>
              <a:t> </a:t>
            </a:r>
            <a:r>
              <a:rPr lang="sv-SE" dirty="0" err="1" smtClean="0"/>
              <a:t>imperial</a:t>
            </a:r>
            <a:r>
              <a:rPr lang="sv-SE" dirty="0" smtClean="0"/>
              <a:t> </a:t>
            </a:r>
            <a:r>
              <a:rPr lang="sv-SE" dirty="0" err="1" smtClean="0"/>
              <a:t>models</a:t>
            </a:r>
            <a:r>
              <a:rPr lang="sv-SE" dirty="0" smtClean="0"/>
              <a:t> &amp; </a:t>
            </a:r>
            <a:r>
              <a:rPr lang="sv-SE" dirty="0" err="1" smtClean="0"/>
              <a:t>encounters</a:t>
            </a:r>
            <a:endParaRPr lang="sv-SE" dirty="0" smtClean="0"/>
          </a:p>
          <a:p>
            <a:pPr lvl="2"/>
            <a:r>
              <a:rPr lang="sv-SE" dirty="0" err="1" smtClean="0"/>
              <a:t>Spread</a:t>
            </a:r>
            <a:r>
              <a:rPr lang="sv-SE" dirty="0" smtClean="0"/>
              <a:t> of </a:t>
            </a:r>
            <a:r>
              <a:rPr lang="sv-SE" dirty="0" err="1" smtClean="0"/>
              <a:t>ideologies</a:t>
            </a:r>
            <a:r>
              <a:rPr lang="sv-SE" dirty="0" smtClean="0"/>
              <a:t>, </a:t>
            </a:r>
            <a:r>
              <a:rPr lang="sv-SE" dirty="0" err="1" smtClean="0"/>
              <a:t>governmentality</a:t>
            </a:r>
            <a:r>
              <a:rPr lang="sv-SE" dirty="0" smtClean="0"/>
              <a:t>,  urban </a:t>
            </a:r>
            <a:r>
              <a:rPr lang="sv-SE" dirty="0" err="1" smtClean="0"/>
              <a:t>planning</a:t>
            </a:r>
            <a:r>
              <a:rPr lang="sv-SE" dirty="0" smtClean="0"/>
              <a:t>, dress, </a:t>
            </a:r>
            <a:r>
              <a:rPr lang="sv-SE" dirty="0" err="1" smtClean="0"/>
              <a:t>food</a:t>
            </a:r>
            <a:endParaRPr lang="sv-SE" dirty="0" smtClean="0"/>
          </a:p>
          <a:p>
            <a:r>
              <a:rPr lang="sv-SE" dirty="0" smtClean="0"/>
              <a:t>Modern </a:t>
            </a:r>
            <a:r>
              <a:rPr lang="sv-SE" dirty="0" err="1" smtClean="0"/>
              <a:t>uniformity</a:t>
            </a:r>
            <a:r>
              <a:rPr lang="sv-SE" dirty="0" smtClean="0"/>
              <a:t> </a:t>
            </a:r>
            <a:r>
              <a:rPr lang="sv-SE" dirty="0" err="1" smtClean="0"/>
              <a:t>peaked</a:t>
            </a:r>
            <a:r>
              <a:rPr lang="sv-SE" dirty="0" smtClean="0"/>
              <a:t> in mid-20th </a:t>
            </a:r>
            <a:r>
              <a:rPr lang="sv-SE" dirty="0" err="1" smtClean="0"/>
              <a:t>century</a:t>
            </a:r>
            <a:endParaRPr lang="sv-SE" dirty="0" smtClean="0"/>
          </a:p>
          <a:p>
            <a:pPr lvl="1"/>
            <a:r>
              <a:rPr lang="sv-SE" dirty="0" smtClean="0"/>
              <a:t>After </a:t>
            </a:r>
            <a:r>
              <a:rPr lang="sv-SE" dirty="0" err="1" smtClean="0"/>
              <a:t>ethnic/cultural</a:t>
            </a:r>
            <a:r>
              <a:rPr lang="sv-SE" dirty="0" smtClean="0"/>
              <a:t> </a:t>
            </a:r>
            <a:r>
              <a:rPr lang="sv-SE" dirty="0" err="1" smtClean="0"/>
              <a:t>cleansing</a:t>
            </a:r>
            <a:endParaRPr lang="sv-SE" dirty="0" smtClean="0"/>
          </a:p>
          <a:p>
            <a:pPr lvl="1"/>
            <a:r>
              <a:rPr lang="sv-SE" dirty="0" err="1" smtClean="0"/>
              <a:t>Nation-state</a:t>
            </a:r>
            <a:r>
              <a:rPr lang="sv-SE" dirty="0" smtClean="0"/>
              <a:t> </a:t>
            </a:r>
            <a:r>
              <a:rPr lang="sv-SE" dirty="0" err="1" smtClean="0"/>
              <a:t>growth</a:t>
            </a:r>
            <a:r>
              <a:rPr lang="sv-SE" dirty="0" smtClean="0"/>
              <a:t> of national </a:t>
            </a:r>
            <a:r>
              <a:rPr lang="sv-SE" dirty="0" err="1" smtClean="0"/>
              <a:t>schooling</a:t>
            </a:r>
            <a:r>
              <a:rPr lang="sv-SE" dirty="0" smtClean="0"/>
              <a:t> &amp; </a:t>
            </a:r>
            <a:r>
              <a:rPr lang="sv-SE" dirty="0" err="1" smtClean="0"/>
              <a:t>socal</a:t>
            </a:r>
            <a:r>
              <a:rPr lang="sv-SE" dirty="0" smtClean="0"/>
              <a:t> rights</a:t>
            </a:r>
          </a:p>
          <a:p>
            <a:pPr lvl="1"/>
            <a:r>
              <a:rPr lang="sv-SE" dirty="0" err="1" smtClean="0"/>
              <a:t>Family</a:t>
            </a:r>
            <a:r>
              <a:rPr lang="sv-SE" dirty="0" smtClean="0"/>
              <a:t> </a:t>
            </a:r>
            <a:r>
              <a:rPr lang="sv-SE" dirty="0" err="1" smtClean="0"/>
              <a:t>standardization</a:t>
            </a:r>
            <a:r>
              <a:rPr lang="sv-SE" dirty="0" smtClean="0"/>
              <a:t> in </a:t>
            </a:r>
            <a:r>
              <a:rPr lang="sv-SE" dirty="0" err="1" smtClean="0"/>
              <a:t>industrial</a:t>
            </a:r>
            <a:r>
              <a:rPr lang="sv-SE" dirty="0" smtClean="0"/>
              <a:t> </a:t>
            </a:r>
            <a:r>
              <a:rPr lang="sv-SE" dirty="0" err="1" smtClean="0"/>
              <a:t>societies</a:t>
            </a:r>
            <a:endParaRPr lang="sv-SE" dirty="0" smtClean="0"/>
          </a:p>
          <a:p>
            <a:r>
              <a:rPr lang="sv-SE" dirty="0" err="1" smtClean="0"/>
              <a:t>Since</a:t>
            </a:r>
            <a:r>
              <a:rPr lang="sv-SE" dirty="0" smtClean="0"/>
              <a:t> </a:t>
            </a:r>
            <a:r>
              <a:rPr lang="sv-SE" dirty="0" err="1" smtClean="0"/>
              <a:t>then</a:t>
            </a:r>
            <a:r>
              <a:rPr lang="sv-SE" dirty="0" smtClean="0"/>
              <a:t> a new </a:t>
            </a:r>
            <a:r>
              <a:rPr lang="sv-SE" dirty="0" err="1" smtClean="0"/>
              <a:t>surge</a:t>
            </a:r>
            <a:r>
              <a:rPr lang="sv-SE" dirty="0" smtClean="0"/>
              <a:t> of </a:t>
            </a:r>
            <a:r>
              <a:rPr lang="sv-SE" dirty="0" err="1" smtClean="0"/>
              <a:t>diversity</a:t>
            </a:r>
            <a:r>
              <a:rPr lang="sv-SE" dirty="0" smtClean="0"/>
              <a:t>, </a:t>
            </a:r>
            <a:r>
              <a:rPr lang="sv-SE" dirty="0" err="1" smtClean="0"/>
              <a:t>nationally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Is </a:t>
            </a:r>
            <a:r>
              <a:rPr lang="sv-SE" dirty="0" err="1" smtClean="0"/>
              <a:t>Today’s</a:t>
            </a:r>
            <a:r>
              <a:rPr lang="sv-SE" dirty="0" smtClean="0"/>
              <a:t> </a:t>
            </a:r>
            <a:r>
              <a:rPr lang="sv-SE" dirty="0" err="1" smtClean="0"/>
              <a:t>Diversity</a:t>
            </a:r>
            <a:r>
              <a:rPr lang="sv-SE" dirty="0" smtClean="0"/>
              <a:t> </a:t>
            </a:r>
            <a:r>
              <a:rPr lang="sv-SE" dirty="0" err="1" smtClean="0"/>
              <a:t>Unique</a:t>
            </a:r>
            <a:r>
              <a:rPr lang="sv-SE" dirty="0" smtClean="0"/>
              <a:t>, </a:t>
            </a:r>
            <a:br>
              <a:rPr lang="sv-SE" dirty="0" smtClean="0"/>
            </a:br>
            <a:r>
              <a:rPr lang="sv-SE" dirty="0" smtClean="0"/>
              <a:t>in </a:t>
            </a:r>
            <a:r>
              <a:rPr lang="sv-SE" dirty="0" err="1" smtClean="0"/>
              <a:t>Size</a:t>
            </a:r>
            <a:r>
              <a:rPr lang="sv-SE" dirty="0" smtClean="0"/>
              <a:t> &amp; </a:t>
            </a:r>
            <a:r>
              <a:rPr lang="sv-SE" dirty="0" err="1" smtClean="0"/>
              <a:t>Quality</a:t>
            </a:r>
            <a:r>
              <a:rPr lang="sv-SE" dirty="0" smtClean="0"/>
              <a:t>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 smtClean="0"/>
              <a:t>The jury of </a:t>
            </a:r>
            <a:r>
              <a:rPr lang="sv-SE" dirty="0" err="1" smtClean="0"/>
              <a:t>historical</a:t>
            </a:r>
            <a:r>
              <a:rPr lang="sv-SE" dirty="0" smtClean="0"/>
              <a:t> </a:t>
            </a:r>
            <a:r>
              <a:rPr lang="sv-SE" dirty="0" err="1" smtClean="0"/>
              <a:t>sociology/social</a:t>
            </a:r>
            <a:r>
              <a:rPr lang="sv-SE" dirty="0" smtClean="0"/>
              <a:t> history is still </a:t>
            </a:r>
            <a:r>
              <a:rPr lang="sv-SE" dirty="0" err="1" smtClean="0"/>
              <a:t>out</a:t>
            </a:r>
            <a:r>
              <a:rPr lang="sv-SE" dirty="0" smtClean="0"/>
              <a:t>, </a:t>
            </a:r>
            <a:r>
              <a:rPr lang="sv-SE" dirty="0" err="1" smtClean="0"/>
              <a:t>but</a:t>
            </a:r>
            <a:r>
              <a:rPr lang="sv-SE" dirty="0" smtClean="0"/>
              <a:t> </a:t>
            </a:r>
          </a:p>
          <a:p>
            <a:r>
              <a:rPr lang="sv-SE" dirty="0" smtClean="0"/>
              <a:t>In </a:t>
            </a:r>
            <a:r>
              <a:rPr lang="sv-SE" dirty="0" err="1" smtClean="0"/>
              <a:t>ethnic/religious/linguistic</a:t>
            </a:r>
            <a:r>
              <a:rPr lang="sv-SE" dirty="0" smtClean="0"/>
              <a:t> terms </a:t>
            </a:r>
            <a:r>
              <a:rPr lang="sv-SE" dirty="0" err="1" smtClean="0"/>
              <a:t>probably</a:t>
            </a:r>
            <a:r>
              <a:rPr lang="sv-SE" dirty="0" smtClean="0"/>
              <a:t> not</a:t>
            </a:r>
          </a:p>
          <a:p>
            <a:pPr lvl="1"/>
            <a:r>
              <a:rPr lang="sv-SE" dirty="0" err="1" smtClean="0"/>
              <a:t>Few</a:t>
            </a:r>
            <a:r>
              <a:rPr lang="sv-SE" dirty="0" smtClean="0"/>
              <a:t>, </a:t>
            </a:r>
            <a:r>
              <a:rPr lang="sv-SE" dirty="0" err="1" smtClean="0"/>
              <a:t>if</a:t>
            </a:r>
            <a:r>
              <a:rPr lang="sv-SE" dirty="0" smtClean="0"/>
              <a:t> </a:t>
            </a:r>
            <a:r>
              <a:rPr lang="sv-SE" dirty="0" err="1" smtClean="0"/>
              <a:t>any</a:t>
            </a:r>
            <a:r>
              <a:rPr lang="sv-SE" dirty="0" smtClean="0"/>
              <a:t>, </a:t>
            </a:r>
            <a:r>
              <a:rPr lang="sv-SE" dirty="0" err="1" smtClean="0"/>
              <a:t>contemporary</a:t>
            </a:r>
            <a:r>
              <a:rPr lang="sv-SE" dirty="0" smtClean="0"/>
              <a:t> European </a:t>
            </a:r>
            <a:r>
              <a:rPr lang="sv-SE" dirty="0" err="1" smtClean="0"/>
              <a:t>cities</a:t>
            </a:r>
            <a:r>
              <a:rPr lang="sv-SE" dirty="0" smtClean="0"/>
              <a:t> </a:t>
            </a:r>
            <a:r>
              <a:rPr lang="sv-SE" dirty="0" err="1" smtClean="0"/>
              <a:t>seem</a:t>
            </a:r>
            <a:r>
              <a:rPr lang="sv-SE" dirty="0" smtClean="0"/>
              <a:t> to surpass, </a:t>
            </a:r>
            <a:r>
              <a:rPr lang="sv-SE" dirty="0" err="1" smtClean="0"/>
              <a:t>say</a:t>
            </a:r>
            <a:r>
              <a:rPr lang="sv-SE" dirty="0" smtClean="0"/>
              <a:t>, Thessaloniki, Trieste, Vilnius, &amp; </a:t>
            </a:r>
            <a:r>
              <a:rPr lang="sv-SE" dirty="0" err="1" smtClean="0"/>
              <a:t>several</a:t>
            </a:r>
            <a:r>
              <a:rPr lang="sv-SE" dirty="0" smtClean="0"/>
              <a:t> </a:t>
            </a:r>
            <a:r>
              <a:rPr lang="sv-SE" dirty="0" err="1" smtClean="0"/>
              <a:t>other</a:t>
            </a:r>
            <a:r>
              <a:rPr lang="sv-SE" dirty="0" smtClean="0"/>
              <a:t> </a:t>
            </a:r>
            <a:r>
              <a:rPr lang="sv-SE" dirty="0" err="1" smtClean="0"/>
              <a:t>cities</a:t>
            </a:r>
            <a:r>
              <a:rPr lang="sv-SE" dirty="0" smtClean="0"/>
              <a:t> of the </a:t>
            </a:r>
            <a:r>
              <a:rPr lang="sv-SE" dirty="0" err="1" smtClean="0"/>
              <a:t>East-Central</a:t>
            </a:r>
            <a:r>
              <a:rPr lang="sv-SE" dirty="0" smtClean="0"/>
              <a:t> European </a:t>
            </a:r>
            <a:r>
              <a:rPr lang="sv-SE" dirty="0" err="1" smtClean="0"/>
              <a:t>strip</a:t>
            </a:r>
            <a:r>
              <a:rPr lang="sv-SE" dirty="0" smtClean="0"/>
              <a:t>, a </a:t>
            </a:r>
            <a:r>
              <a:rPr lang="sv-SE" dirty="0" err="1" smtClean="0"/>
              <a:t>century</a:t>
            </a:r>
            <a:r>
              <a:rPr lang="sv-SE" dirty="0" smtClean="0"/>
              <a:t> </a:t>
            </a:r>
            <a:r>
              <a:rPr lang="sv-SE" dirty="0" err="1" smtClean="0"/>
              <a:t>ago</a:t>
            </a:r>
            <a:endParaRPr lang="sv-SE" dirty="0" smtClean="0"/>
          </a:p>
          <a:p>
            <a:r>
              <a:rPr lang="sv-SE" dirty="0" smtClean="0"/>
              <a:t>In urban </a:t>
            </a:r>
            <a:r>
              <a:rPr lang="sv-SE" dirty="0" err="1" smtClean="0"/>
              <a:t>education</a:t>
            </a:r>
            <a:r>
              <a:rPr lang="sv-SE" dirty="0" smtClean="0"/>
              <a:t>, modes of </a:t>
            </a:r>
            <a:r>
              <a:rPr lang="sv-SE" dirty="0" err="1" smtClean="0"/>
              <a:t>livelihood</a:t>
            </a:r>
            <a:r>
              <a:rPr lang="sv-SE" dirty="0" smtClean="0"/>
              <a:t>, &amp; North Atlantic  </a:t>
            </a:r>
            <a:r>
              <a:rPr lang="sv-SE" dirty="0" err="1" smtClean="0"/>
              <a:t>family</a:t>
            </a:r>
            <a:r>
              <a:rPr lang="sv-SE" dirty="0" smtClean="0"/>
              <a:t> relations </a:t>
            </a:r>
            <a:r>
              <a:rPr lang="sv-SE" dirty="0" err="1" smtClean="0"/>
              <a:t>probably</a:t>
            </a:r>
            <a:r>
              <a:rPr lang="sv-SE" dirty="0" smtClean="0"/>
              <a:t> not</a:t>
            </a:r>
          </a:p>
          <a:p>
            <a:r>
              <a:rPr lang="sv-SE" dirty="0" err="1" smtClean="0"/>
              <a:t>Political</a:t>
            </a:r>
            <a:r>
              <a:rPr lang="sv-SE" dirty="0" smtClean="0"/>
              <a:t> &amp; civil society </a:t>
            </a:r>
            <a:r>
              <a:rPr lang="sv-SE" dirty="0" err="1" smtClean="0"/>
              <a:t>elites</a:t>
            </a:r>
            <a:r>
              <a:rPr lang="sv-SE" dirty="0" smtClean="0"/>
              <a:t> or </a:t>
            </a:r>
            <a:r>
              <a:rPr lang="sv-SE" dirty="0" err="1" smtClean="0"/>
              <a:t>leaders</a:t>
            </a:r>
            <a:r>
              <a:rPr lang="sv-SE" dirty="0" smtClean="0"/>
              <a:t> </a:t>
            </a:r>
            <a:r>
              <a:rPr lang="sv-SE" dirty="0" smtClean="0"/>
              <a:t>are </a:t>
            </a:r>
            <a:r>
              <a:rPr lang="sv-SE" dirty="0" err="1" smtClean="0"/>
              <a:t>probably</a:t>
            </a:r>
            <a:r>
              <a:rPr lang="sv-SE" dirty="0" smtClean="0"/>
              <a:t> less diverse today </a:t>
            </a:r>
            <a:r>
              <a:rPr lang="sv-SE" dirty="0" err="1" smtClean="0"/>
              <a:t>than</a:t>
            </a:r>
            <a:r>
              <a:rPr lang="sv-SE" dirty="0" smtClean="0"/>
              <a:t> 50-100 </a:t>
            </a:r>
            <a:r>
              <a:rPr lang="sv-SE" dirty="0" err="1" smtClean="0"/>
              <a:t>years</a:t>
            </a:r>
            <a:r>
              <a:rPr lang="sv-SE" dirty="0" smtClean="0"/>
              <a:t> </a:t>
            </a:r>
            <a:r>
              <a:rPr lang="sv-SE" dirty="0" err="1" smtClean="0"/>
              <a:t>ago</a:t>
            </a:r>
            <a:endParaRPr lang="sv-SE" dirty="0" smtClean="0"/>
          </a:p>
          <a:p>
            <a:r>
              <a:rPr lang="sv-SE" dirty="0" smtClean="0"/>
              <a:t>In </a:t>
            </a:r>
            <a:r>
              <a:rPr lang="sv-SE" dirty="0" err="1" smtClean="0"/>
              <a:t>sex-gender</a:t>
            </a:r>
            <a:r>
              <a:rPr lang="sv-SE" dirty="0" smtClean="0"/>
              <a:t> relations &amp; </a:t>
            </a:r>
            <a:r>
              <a:rPr lang="sv-SE" dirty="0" err="1" smtClean="0"/>
              <a:t>leisure</a:t>
            </a:r>
            <a:r>
              <a:rPr lang="sv-SE" dirty="0" smtClean="0"/>
              <a:t> </a:t>
            </a:r>
            <a:r>
              <a:rPr lang="sv-SE" dirty="0" err="1" smtClean="0"/>
              <a:t>pursuits</a:t>
            </a:r>
            <a:r>
              <a:rPr lang="sv-SE" dirty="0" smtClean="0"/>
              <a:t> </a:t>
            </a:r>
            <a:r>
              <a:rPr lang="sv-SE" dirty="0" err="1" smtClean="0"/>
              <a:t>very</a:t>
            </a:r>
            <a:r>
              <a:rPr lang="sv-SE" dirty="0" smtClean="0"/>
              <a:t> </a:t>
            </a:r>
            <a:r>
              <a:rPr lang="sv-SE" dirty="0" err="1" smtClean="0"/>
              <a:t>probably</a:t>
            </a:r>
            <a:r>
              <a:rPr lang="sv-SE" dirty="0" smtClean="0"/>
              <a:t> </a:t>
            </a:r>
            <a:r>
              <a:rPr lang="sv-SE" dirty="0" err="1" smtClean="0"/>
              <a:t>yes</a:t>
            </a:r>
            <a:endParaRPr lang="sv-S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When </a:t>
            </a:r>
            <a:r>
              <a:rPr lang="en-US" dirty="0"/>
              <a:t>and where does  diversity become a social problem?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v-SE" dirty="0" smtClean="0"/>
              <a:t>With the </a:t>
            </a:r>
            <a:r>
              <a:rPr lang="sv-SE" dirty="0" err="1" smtClean="0"/>
              <a:t>establishment</a:t>
            </a:r>
            <a:r>
              <a:rPr lang="sv-SE" dirty="0" smtClean="0"/>
              <a:t> of </a:t>
            </a:r>
            <a:r>
              <a:rPr lang="sv-SE" dirty="0" err="1" smtClean="0"/>
              <a:t>certain</a:t>
            </a:r>
            <a:r>
              <a:rPr lang="sv-SE" dirty="0" smtClean="0"/>
              <a:t> </a:t>
            </a:r>
            <a:r>
              <a:rPr lang="sv-SE" dirty="0" err="1" smtClean="0"/>
              <a:t>nation-states</a:t>
            </a:r>
            <a:endParaRPr lang="sv-SE" dirty="0" smtClean="0"/>
          </a:p>
          <a:p>
            <a:pPr>
              <a:buNone/>
            </a:pPr>
            <a:r>
              <a:rPr lang="sv-SE" dirty="0"/>
              <a:t>	</a:t>
            </a:r>
            <a:r>
              <a:rPr lang="sv-SE" dirty="0" smtClean="0"/>
              <a:t>The European</a:t>
            </a:r>
          </a:p>
          <a:p>
            <a:pPr>
              <a:buNone/>
            </a:pPr>
            <a:r>
              <a:rPr lang="sv-SE" dirty="0"/>
              <a:t>	</a:t>
            </a:r>
            <a:r>
              <a:rPr lang="sv-SE" dirty="0" smtClean="0"/>
              <a:t>The White </a:t>
            </a:r>
            <a:r>
              <a:rPr lang="sv-SE" dirty="0" err="1" smtClean="0"/>
              <a:t>settler</a:t>
            </a:r>
            <a:r>
              <a:rPr lang="sv-SE" dirty="0" smtClean="0"/>
              <a:t> </a:t>
            </a:r>
            <a:r>
              <a:rPr lang="sv-SE" dirty="0" err="1" smtClean="0"/>
              <a:t>states</a:t>
            </a:r>
            <a:endParaRPr lang="sv-SE" dirty="0" smtClean="0"/>
          </a:p>
          <a:p>
            <a:pPr>
              <a:buNone/>
            </a:pPr>
            <a:r>
              <a:rPr lang="sv-SE" dirty="0"/>
              <a:t>	</a:t>
            </a:r>
            <a:r>
              <a:rPr lang="sv-SE" dirty="0" smtClean="0"/>
              <a:t>The </a:t>
            </a:r>
            <a:r>
              <a:rPr lang="sv-SE" dirty="0" err="1" smtClean="0"/>
              <a:t>states</a:t>
            </a:r>
            <a:r>
              <a:rPr lang="sv-SE" dirty="0" smtClean="0"/>
              <a:t> of </a:t>
            </a:r>
            <a:r>
              <a:rPr lang="sv-SE" dirty="0" err="1" smtClean="0"/>
              <a:t>Reactive</a:t>
            </a:r>
            <a:r>
              <a:rPr lang="sv-SE" dirty="0" smtClean="0"/>
              <a:t> </a:t>
            </a:r>
            <a:r>
              <a:rPr lang="sv-SE" dirty="0" err="1" smtClean="0"/>
              <a:t>Modernization</a:t>
            </a:r>
            <a:r>
              <a:rPr lang="sv-SE" dirty="0" smtClean="0"/>
              <a:t>, </a:t>
            </a:r>
            <a:r>
              <a:rPr lang="sv-SE" dirty="0" err="1" smtClean="0"/>
              <a:t>e.g</a:t>
            </a:r>
            <a:r>
              <a:rPr lang="sv-SE" dirty="0" smtClean="0"/>
              <a:t>., Japan</a:t>
            </a:r>
          </a:p>
          <a:p>
            <a:pPr>
              <a:buNone/>
            </a:pPr>
            <a:r>
              <a:rPr lang="sv-SE" dirty="0" err="1" smtClean="0"/>
              <a:t>Pre-modern</a:t>
            </a:r>
            <a:r>
              <a:rPr lang="sv-SE" dirty="0" smtClean="0"/>
              <a:t> </a:t>
            </a:r>
            <a:r>
              <a:rPr lang="sv-SE" dirty="0" err="1" smtClean="0"/>
              <a:t>complex</a:t>
            </a:r>
            <a:r>
              <a:rPr lang="sv-SE" dirty="0" smtClean="0"/>
              <a:t> </a:t>
            </a:r>
            <a:r>
              <a:rPr lang="sv-SE" dirty="0" err="1" smtClean="0"/>
              <a:t>states</a:t>
            </a:r>
            <a:r>
              <a:rPr lang="sv-SE" dirty="0" smtClean="0"/>
              <a:t> &amp; </a:t>
            </a:r>
            <a:r>
              <a:rPr lang="sv-SE" dirty="0" err="1" smtClean="0"/>
              <a:t>societies</a:t>
            </a:r>
            <a:r>
              <a:rPr lang="sv-SE" dirty="0" smtClean="0"/>
              <a:t> </a:t>
            </a:r>
            <a:r>
              <a:rPr lang="sv-SE" dirty="0" err="1" smtClean="0"/>
              <a:t>took</a:t>
            </a:r>
            <a:r>
              <a:rPr lang="sv-SE" dirty="0" smtClean="0"/>
              <a:t> </a:t>
            </a:r>
            <a:r>
              <a:rPr lang="sv-SE" dirty="0" err="1" smtClean="0"/>
              <a:t>diversity</a:t>
            </a:r>
            <a:r>
              <a:rPr lang="sv-SE" dirty="0" smtClean="0"/>
              <a:t> for </a:t>
            </a:r>
            <a:r>
              <a:rPr lang="sv-SE" dirty="0" err="1" smtClean="0"/>
              <a:t>granted</a:t>
            </a:r>
            <a:r>
              <a:rPr lang="sv-SE" dirty="0" smtClean="0"/>
              <a:t> - &amp; </a:t>
            </a:r>
            <a:r>
              <a:rPr lang="sv-SE" dirty="0" err="1" smtClean="0"/>
              <a:t>coped</a:t>
            </a:r>
            <a:r>
              <a:rPr lang="sv-SE" dirty="0" smtClean="0"/>
              <a:t> with it</a:t>
            </a:r>
          </a:p>
          <a:p>
            <a:pPr>
              <a:buNone/>
            </a:pPr>
            <a:r>
              <a:rPr lang="sv-SE" dirty="0"/>
              <a:t>	</a:t>
            </a:r>
            <a:r>
              <a:rPr lang="sv-SE" dirty="0" smtClean="0"/>
              <a:t>The </a:t>
            </a:r>
            <a:r>
              <a:rPr lang="sv-SE" dirty="0" err="1" smtClean="0"/>
              <a:t>Chinese</a:t>
            </a:r>
            <a:r>
              <a:rPr lang="sv-SE" dirty="0" smtClean="0"/>
              <a:t>, the </a:t>
            </a:r>
            <a:r>
              <a:rPr lang="sv-SE" dirty="0" err="1" smtClean="0"/>
              <a:t>Mughal</a:t>
            </a:r>
            <a:r>
              <a:rPr lang="sv-SE" dirty="0" smtClean="0"/>
              <a:t>, the Ottoman, the </a:t>
            </a:r>
            <a:r>
              <a:rPr lang="sv-SE" dirty="0" err="1" smtClean="0"/>
              <a:t>Russian</a:t>
            </a:r>
            <a:r>
              <a:rPr lang="sv-SE" dirty="0" smtClean="0"/>
              <a:t>, the Habsburg</a:t>
            </a:r>
          </a:p>
          <a:p>
            <a:pPr>
              <a:buNone/>
            </a:pPr>
            <a:r>
              <a:rPr lang="sv-SE" dirty="0" smtClean="0"/>
              <a:t>And so </a:t>
            </a:r>
            <a:r>
              <a:rPr lang="sv-SE" dirty="0" err="1" smtClean="0"/>
              <a:t>do</a:t>
            </a:r>
            <a:r>
              <a:rPr lang="sv-SE" dirty="0" smtClean="0"/>
              <a:t> </a:t>
            </a:r>
            <a:r>
              <a:rPr lang="sv-SE" dirty="0" err="1" smtClean="0"/>
              <a:t>ex-colonial</a:t>
            </a:r>
            <a:r>
              <a:rPr lang="sv-SE" dirty="0" smtClean="0"/>
              <a:t> </a:t>
            </a:r>
            <a:r>
              <a:rPr lang="sv-SE" dirty="0" err="1" smtClean="0"/>
              <a:t>nation-states</a:t>
            </a:r>
            <a:r>
              <a:rPr lang="sv-SE" dirty="0" smtClean="0"/>
              <a:t>, </a:t>
            </a:r>
            <a:r>
              <a:rPr lang="sv-SE" dirty="0" err="1" smtClean="0"/>
              <a:t>India</a:t>
            </a:r>
            <a:r>
              <a:rPr lang="sv-SE" dirty="0" smtClean="0"/>
              <a:t>, Nigeria </a:t>
            </a:r>
            <a:r>
              <a:rPr lang="sv-SE" dirty="0" err="1" smtClean="0"/>
              <a:t>e.g</a:t>
            </a:r>
            <a:r>
              <a:rPr lang="sv-SE" dirty="0" smtClean="0"/>
              <a:t>., </a:t>
            </a:r>
            <a:r>
              <a:rPr lang="sv-SE" dirty="0" err="1" smtClean="0"/>
              <a:t>though</a:t>
            </a:r>
            <a:r>
              <a:rPr lang="sv-SE" dirty="0" smtClean="0"/>
              <a:t> not </a:t>
            </a:r>
            <a:r>
              <a:rPr lang="sv-SE" dirty="0" err="1" smtClean="0"/>
              <a:t>without</a:t>
            </a:r>
            <a:r>
              <a:rPr lang="sv-SE" dirty="0" smtClean="0"/>
              <a:t> </a:t>
            </a:r>
            <a:r>
              <a:rPr lang="sv-SE" dirty="0" err="1" smtClean="0"/>
              <a:t>friction</a:t>
            </a:r>
            <a:r>
              <a:rPr lang="sv-SE" dirty="0" smtClean="0"/>
              <a:t> &amp; </a:t>
            </a:r>
            <a:r>
              <a:rPr lang="sv-SE" dirty="0" err="1" smtClean="0"/>
              <a:t>cpnfloct</a:t>
            </a:r>
            <a:endParaRPr lang="sv-SE" dirty="0" smtClean="0"/>
          </a:p>
          <a:p>
            <a:pPr>
              <a:buNone/>
            </a:pPr>
            <a:endParaRPr lang="sv-S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 smtClean="0"/>
              <a:t>Cohesion</a:t>
            </a:r>
            <a:r>
              <a:rPr lang="sv-SE" dirty="0" smtClean="0"/>
              <a:t> for </a:t>
            </a:r>
            <a:r>
              <a:rPr lang="sv-SE" dirty="0" err="1" smtClean="0"/>
              <a:t>what</a:t>
            </a:r>
            <a:r>
              <a:rPr lang="sv-SE" dirty="0" smtClean="0"/>
              <a:t>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Peaceful </a:t>
            </a:r>
            <a:r>
              <a:rPr lang="sv-SE" dirty="0" err="1" smtClean="0"/>
              <a:t>Coexistence</a:t>
            </a:r>
            <a:r>
              <a:rPr lang="sv-SE" dirty="0" smtClean="0"/>
              <a:t>?</a:t>
            </a:r>
          </a:p>
          <a:p>
            <a:pPr lvl="1"/>
            <a:r>
              <a:rPr lang="sv-SE" dirty="0" smtClean="0"/>
              <a:t>Not </a:t>
            </a:r>
            <a:r>
              <a:rPr lang="sv-SE" dirty="0" err="1" smtClean="0"/>
              <a:t>necessarily</a:t>
            </a:r>
            <a:r>
              <a:rPr lang="sv-SE" dirty="0" smtClean="0"/>
              <a:t> </a:t>
            </a:r>
            <a:r>
              <a:rPr lang="sv-SE" dirty="0" err="1" smtClean="0"/>
              <a:t>needed</a:t>
            </a:r>
            <a:endParaRPr lang="sv-SE" dirty="0" smtClean="0"/>
          </a:p>
          <a:p>
            <a:r>
              <a:rPr lang="sv-SE" dirty="0" err="1" smtClean="0"/>
              <a:t>Production</a:t>
            </a:r>
            <a:r>
              <a:rPr lang="sv-SE" dirty="0" smtClean="0"/>
              <a:t> of Public </a:t>
            </a:r>
            <a:r>
              <a:rPr lang="sv-SE" dirty="0" err="1" smtClean="0"/>
              <a:t>Goods</a:t>
            </a:r>
            <a:r>
              <a:rPr lang="sv-SE" dirty="0" smtClean="0"/>
              <a:t>, </a:t>
            </a:r>
            <a:r>
              <a:rPr lang="sv-SE" dirty="0" err="1" smtClean="0"/>
              <a:t>e.g</a:t>
            </a:r>
            <a:r>
              <a:rPr lang="sv-SE" dirty="0" smtClean="0"/>
              <a:t>. </a:t>
            </a:r>
            <a:r>
              <a:rPr lang="sv-SE" dirty="0" err="1" smtClean="0"/>
              <a:t>environment</a:t>
            </a:r>
            <a:endParaRPr lang="sv-SE" dirty="0" smtClean="0"/>
          </a:p>
          <a:p>
            <a:pPr lvl="1"/>
            <a:r>
              <a:rPr lang="sv-SE" dirty="0" err="1" smtClean="0"/>
              <a:t>Yes</a:t>
            </a:r>
            <a:r>
              <a:rPr lang="sv-SE" dirty="0" smtClean="0"/>
              <a:t>, </a:t>
            </a:r>
            <a:r>
              <a:rPr lang="sv-SE" dirty="0" err="1" smtClean="0"/>
              <a:t>but</a:t>
            </a:r>
            <a:r>
              <a:rPr lang="sv-SE" dirty="0" smtClean="0"/>
              <a:t> not </a:t>
            </a:r>
            <a:r>
              <a:rPr lang="sv-SE" dirty="0" err="1" smtClean="0"/>
              <a:t>much</a:t>
            </a:r>
            <a:r>
              <a:rPr lang="sv-SE" dirty="0" smtClean="0"/>
              <a:t>:  </a:t>
            </a:r>
            <a:r>
              <a:rPr lang="sv-SE" dirty="0" err="1" smtClean="0"/>
              <a:t>Similar</a:t>
            </a:r>
            <a:r>
              <a:rPr lang="sv-SE" dirty="0" smtClean="0"/>
              <a:t> </a:t>
            </a:r>
            <a:r>
              <a:rPr lang="sv-SE" dirty="0" err="1" smtClean="0"/>
              <a:t>awareness</a:t>
            </a:r>
            <a:r>
              <a:rPr lang="sv-SE" dirty="0" smtClean="0"/>
              <a:t>; </a:t>
            </a:r>
            <a:r>
              <a:rPr lang="sv-SE" dirty="0" smtClean="0"/>
              <a:t>trust </a:t>
            </a:r>
            <a:r>
              <a:rPr lang="sv-SE" dirty="0" err="1" smtClean="0"/>
              <a:t>enough</a:t>
            </a:r>
            <a:endParaRPr lang="sv-SE" dirty="0" smtClean="0"/>
          </a:p>
          <a:p>
            <a:r>
              <a:rPr lang="sv-SE" dirty="0" err="1" smtClean="0"/>
              <a:t>Carrying</a:t>
            </a:r>
            <a:r>
              <a:rPr lang="sv-SE" dirty="0" smtClean="0"/>
              <a:t> </a:t>
            </a:r>
            <a:r>
              <a:rPr lang="sv-SE" dirty="0" err="1" smtClean="0"/>
              <a:t>out</a:t>
            </a:r>
            <a:r>
              <a:rPr lang="sv-SE" dirty="0" smtClean="0"/>
              <a:t> </a:t>
            </a:r>
            <a:r>
              <a:rPr lang="sv-SE" dirty="0" err="1" smtClean="0"/>
              <a:t>Common</a:t>
            </a:r>
            <a:r>
              <a:rPr lang="sv-SE" dirty="0" smtClean="0"/>
              <a:t> Tasks</a:t>
            </a:r>
          </a:p>
          <a:p>
            <a:pPr lvl="1"/>
            <a:r>
              <a:rPr lang="sv-SE" dirty="0" err="1" smtClean="0"/>
              <a:t>Yes</a:t>
            </a:r>
            <a:r>
              <a:rPr lang="sv-SE" dirty="0" smtClean="0"/>
              <a:t>, </a:t>
            </a:r>
            <a:r>
              <a:rPr lang="sv-SE" dirty="0" err="1" smtClean="0"/>
              <a:t>needed</a:t>
            </a:r>
            <a:r>
              <a:rPr lang="sv-SE" dirty="0" smtClean="0"/>
              <a:t>, </a:t>
            </a:r>
            <a:r>
              <a:rPr lang="sv-SE" dirty="0" err="1" smtClean="0"/>
              <a:t>but</a:t>
            </a:r>
            <a:r>
              <a:rPr lang="sv-SE" dirty="0" smtClean="0"/>
              <a:t> </a:t>
            </a:r>
            <a:r>
              <a:rPr lang="sv-SE" dirty="0" err="1" smtClean="0"/>
              <a:t>can</a:t>
            </a:r>
            <a:r>
              <a:rPr lang="sv-SE" dirty="0" smtClean="0"/>
              <a:t> be </a:t>
            </a:r>
            <a:r>
              <a:rPr lang="sv-SE" dirty="0" err="1" smtClean="0"/>
              <a:t>task-specific</a:t>
            </a:r>
            <a:endParaRPr lang="sv-SE" dirty="0" smtClean="0"/>
          </a:p>
          <a:p>
            <a:r>
              <a:rPr lang="sv-SE" dirty="0" smtClean="0"/>
              <a:t>Feeling </a:t>
            </a:r>
            <a:r>
              <a:rPr lang="sv-SE" dirty="0" err="1" smtClean="0"/>
              <a:t>Collective</a:t>
            </a:r>
            <a:r>
              <a:rPr lang="sv-SE" dirty="0" smtClean="0"/>
              <a:t> </a:t>
            </a:r>
            <a:r>
              <a:rPr lang="sv-SE" dirty="0" err="1" smtClean="0"/>
              <a:t>Identity</a:t>
            </a:r>
            <a:endParaRPr lang="sv-SE" dirty="0" smtClean="0"/>
          </a:p>
          <a:p>
            <a:pPr lvl="1"/>
            <a:r>
              <a:rPr lang="sv-SE" dirty="0" err="1" smtClean="0"/>
              <a:t>Yes</a:t>
            </a:r>
            <a:r>
              <a:rPr lang="sv-SE" dirty="0" smtClean="0"/>
              <a:t> </a:t>
            </a:r>
            <a:r>
              <a:rPr lang="sv-SE" dirty="0" err="1" smtClean="0"/>
              <a:t>needed</a:t>
            </a:r>
            <a:r>
              <a:rPr lang="sv-SE" dirty="0" smtClean="0"/>
              <a:t>, </a:t>
            </a:r>
            <a:r>
              <a:rPr lang="sv-SE" dirty="0" err="1" smtClean="0"/>
              <a:t>but</a:t>
            </a:r>
            <a:r>
              <a:rPr lang="sv-SE" dirty="0" smtClean="0"/>
              <a:t>  </a:t>
            </a:r>
            <a:r>
              <a:rPr lang="sv-SE" dirty="0" err="1" smtClean="0"/>
              <a:t>amenable</a:t>
            </a:r>
            <a:r>
              <a:rPr lang="sv-SE" dirty="0" smtClean="0"/>
              <a:t> to </a:t>
            </a:r>
            <a:r>
              <a:rPr lang="sv-SE" dirty="0" err="1" smtClean="0"/>
              <a:t>engineered</a:t>
            </a:r>
            <a:r>
              <a:rPr lang="sv-SE" dirty="0" smtClean="0"/>
              <a:t> </a:t>
            </a:r>
            <a:r>
              <a:rPr lang="sv-SE" dirty="0" err="1" smtClean="0"/>
              <a:t>imaginary</a:t>
            </a:r>
            <a:r>
              <a:rPr lang="sv-SE" dirty="0" smtClean="0"/>
              <a:t> </a:t>
            </a:r>
            <a:r>
              <a:rPr lang="sv-SE" dirty="0" err="1" smtClean="0"/>
              <a:t>communities</a:t>
            </a:r>
            <a:endParaRPr lang="sv-SE" dirty="0" smtClean="0"/>
          </a:p>
          <a:p>
            <a:pPr lvl="1"/>
            <a:r>
              <a:rPr lang="sv-SE" dirty="0" smtClean="0"/>
              <a:t>And, is </a:t>
            </a:r>
            <a:r>
              <a:rPr lang="sv-SE" dirty="0" err="1" smtClean="0"/>
              <a:t>collective</a:t>
            </a:r>
            <a:r>
              <a:rPr lang="sv-SE" dirty="0" smtClean="0"/>
              <a:t> </a:t>
            </a:r>
            <a:r>
              <a:rPr lang="sv-SE" dirty="0" err="1" smtClean="0"/>
              <a:t>Identity</a:t>
            </a:r>
            <a:r>
              <a:rPr lang="sv-SE" dirty="0" smtClean="0"/>
              <a:t> </a:t>
            </a:r>
            <a:r>
              <a:rPr lang="sv-SE" dirty="0" err="1" smtClean="0"/>
              <a:t>intrinsically</a:t>
            </a:r>
            <a:r>
              <a:rPr lang="sv-SE" dirty="0" smtClean="0"/>
              <a:t> a social </a:t>
            </a:r>
            <a:r>
              <a:rPr lang="sv-SE" dirty="0" err="1" smtClean="0"/>
              <a:t>good</a:t>
            </a:r>
            <a:r>
              <a:rPr lang="sv-SE" dirty="0" smtClean="0"/>
              <a:t>?</a:t>
            </a:r>
          </a:p>
          <a:p>
            <a:endParaRPr lang="sv-SE" dirty="0" smtClean="0"/>
          </a:p>
          <a:p>
            <a:endParaRPr lang="sv-SE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Decisive</a:t>
            </a:r>
            <a:r>
              <a:rPr lang="sv-SE" dirty="0" smtClean="0"/>
              <a:t> </a:t>
            </a:r>
            <a:r>
              <a:rPr lang="sv-SE" dirty="0" err="1" smtClean="0"/>
              <a:t>Aspects</a:t>
            </a:r>
            <a:r>
              <a:rPr lang="sv-SE" dirty="0" smtClean="0"/>
              <a:t> of </a:t>
            </a:r>
            <a:r>
              <a:rPr lang="sv-SE" dirty="0" err="1" smtClean="0"/>
              <a:t>Cohesion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Life-chance</a:t>
            </a:r>
            <a:r>
              <a:rPr lang="sv-SE" dirty="0" smtClean="0"/>
              <a:t> </a:t>
            </a:r>
            <a:r>
              <a:rPr lang="sv-SE" dirty="0" err="1" smtClean="0"/>
              <a:t>interdependence</a:t>
            </a:r>
            <a:r>
              <a:rPr lang="sv-SE" dirty="0" smtClean="0"/>
              <a:t> &amp; </a:t>
            </a:r>
            <a:r>
              <a:rPr lang="sv-SE" dirty="0" err="1" smtClean="0"/>
              <a:t>awareness</a:t>
            </a:r>
            <a:r>
              <a:rPr lang="sv-SE" dirty="0" smtClean="0"/>
              <a:t> of it</a:t>
            </a:r>
          </a:p>
          <a:p>
            <a:r>
              <a:rPr lang="sv-SE" dirty="0" smtClean="0"/>
              <a:t>Trust, that </a:t>
            </a:r>
            <a:r>
              <a:rPr lang="sv-SE" dirty="0" err="1" smtClean="0"/>
              <a:t>others</a:t>
            </a:r>
            <a:r>
              <a:rPr lang="sv-SE" dirty="0" smtClean="0"/>
              <a:t> </a:t>
            </a:r>
            <a:r>
              <a:rPr lang="sv-SE" dirty="0" err="1" smtClean="0"/>
              <a:t>don’t</a:t>
            </a:r>
            <a:r>
              <a:rPr lang="sv-SE" dirty="0" smtClean="0"/>
              <a:t> </a:t>
            </a:r>
            <a:r>
              <a:rPr lang="sv-SE" dirty="0" err="1" smtClean="0"/>
              <a:t>cheat</a:t>
            </a:r>
            <a:r>
              <a:rPr lang="sv-SE" dirty="0" smtClean="0"/>
              <a:t> or </a:t>
            </a:r>
            <a:r>
              <a:rPr lang="sv-SE" dirty="0" err="1" smtClean="0"/>
              <a:t>freeride</a:t>
            </a:r>
            <a:endParaRPr lang="sv-SE" dirty="0" smtClean="0"/>
          </a:p>
          <a:p>
            <a:r>
              <a:rPr lang="sv-SE" dirty="0" err="1" smtClean="0"/>
              <a:t>Co-responsibility</a:t>
            </a:r>
            <a:r>
              <a:rPr lang="sv-SE" dirty="0" smtClean="0"/>
              <a:t> of </a:t>
            </a:r>
            <a:r>
              <a:rPr lang="sv-SE" dirty="0" err="1" smtClean="0"/>
              <a:t>competing</a:t>
            </a:r>
            <a:r>
              <a:rPr lang="sv-SE" dirty="0" smtClean="0"/>
              <a:t> </a:t>
            </a:r>
            <a:r>
              <a:rPr lang="sv-SE" dirty="0" err="1" smtClean="0"/>
              <a:t>elites</a:t>
            </a:r>
            <a:endParaRPr lang="sv-SE" dirty="0" smtClean="0"/>
          </a:p>
          <a:p>
            <a:r>
              <a:rPr lang="sv-SE" dirty="0" err="1" smtClean="0"/>
              <a:t>Acquiescence</a:t>
            </a:r>
            <a:r>
              <a:rPr lang="sv-SE" dirty="0" smtClean="0"/>
              <a:t> of the </a:t>
            </a:r>
            <a:r>
              <a:rPr lang="sv-SE" dirty="0" err="1" smtClean="0"/>
              <a:t>governed</a:t>
            </a:r>
            <a:endParaRPr lang="sv-SE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Diversity</a:t>
            </a:r>
            <a:r>
              <a:rPr lang="sv-SE" dirty="0" smtClean="0"/>
              <a:t> &amp; </a:t>
            </a:r>
            <a:r>
              <a:rPr lang="sv-SE" dirty="0" err="1" smtClean="0"/>
              <a:t>Cohesion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err="1" smtClean="0"/>
              <a:t>Diversity</a:t>
            </a:r>
            <a:r>
              <a:rPr lang="sv-SE" dirty="0" smtClean="0"/>
              <a:t> </a:t>
            </a:r>
            <a:r>
              <a:rPr lang="sv-SE" dirty="0" err="1" smtClean="0"/>
              <a:t>may</a:t>
            </a:r>
            <a:r>
              <a:rPr lang="sv-SE" dirty="0" smtClean="0"/>
              <a:t>, &amp; </a:t>
            </a:r>
            <a:r>
              <a:rPr lang="sv-SE" dirty="0" err="1" smtClean="0"/>
              <a:t>may</a:t>
            </a:r>
            <a:r>
              <a:rPr lang="sv-SE" dirty="0" smtClean="0"/>
              <a:t> not, </a:t>
            </a:r>
            <a:r>
              <a:rPr lang="sv-SE" dirty="0" err="1" smtClean="0"/>
              <a:t>decrease</a:t>
            </a:r>
            <a:r>
              <a:rPr lang="sv-SE" dirty="0" smtClean="0"/>
              <a:t> </a:t>
            </a:r>
            <a:r>
              <a:rPr lang="sv-SE" dirty="0" err="1" smtClean="0"/>
              <a:t>percpetions</a:t>
            </a:r>
            <a:r>
              <a:rPr lang="sv-SE" dirty="0" smtClean="0"/>
              <a:t> of </a:t>
            </a:r>
            <a:r>
              <a:rPr lang="sv-SE" dirty="0" err="1" smtClean="0"/>
              <a:t>interdependence</a:t>
            </a:r>
            <a:endParaRPr lang="sv-SE" dirty="0" smtClean="0"/>
          </a:p>
          <a:p>
            <a:r>
              <a:rPr lang="sv-SE" dirty="0" err="1" smtClean="0"/>
              <a:t>Diversity</a:t>
            </a:r>
            <a:r>
              <a:rPr lang="sv-SE" dirty="0" smtClean="0"/>
              <a:t> is not </a:t>
            </a:r>
            <a:r>
              <a:rPr lang="sv-SE" dirty="0" err="1" smtClean="0"/>
              <a:t>strongly</a:t>
            </a:r>
            <a:r>
              <a:rPr lang="sv-SE" dirty="0" smtClean="0"/>
              <a:t> </a:t>
            </a:r>
            <a:r>
              <a:rPr lang="sv-SE" dirty="0" err="1" smtClean="0"/>
              <a:t>associated</a:t>
            </a:r>
            <a:r>
              <a:rPr lang="sv-SE" dirty="0" smtClean="0"/>
              <a:t> with trust</a:t>
            </a:r>
          </a:p>
          <a:p>
            <a:pPr lvl="1"/>
            <a:r>
              <a:rPr lang="sv-SE" dirty="0" smtClean="0"/>
              <a:t>Iran, China, Indonesia, </a:t>
            </a:r>
            <a:r>
              <a:rPr lang="sv-SE" dirty="0" err="1" smtClean="0"/>
              <a:t>India</a:t>
            </a:r>
            <a:r>
              <a:rPr lang="sv-SE" dirty="0" smtClean="0"/>
              <a:t> </a:t>
            </a:r>
            <a:r>
              <a:rPr lang="sv-SE" dirty="0" err="1" smtClean="0"/>
              <a:t>have</a:t>
            </a:r>
            <a:r>
              <a:rPr lang="sv-SE" dirty="0" smtClean="0"/>
              <a:t> </a:t>
            </a:r>
            <a:r>
              <a:rPr lang="sv-SE" dirty="0" err="1" smtClean="0"/>
              <a:t>citizens</a:t>
            </a:r>
            <a:r>
              <a:rPr lang="sv-SE" dirty="0" smtClean="0"/>
              <a:t> with high trust in </a:t>
            </a:r>
            <a:r>
              <a:rPr lang="sv-SE" dirty="0" err="1" smtClean="0"/>
              <a:t>others</a:t>
            </a:r>
            <a:r>
              <a:rPr lang="sv-SE" dirty="0" smtClean="0"/>
              <a:t>, </a:t>
            </a:r>
            <a:r>
              <a:rPr lang="sv-SE" dirty="0" err="1" smtClean="0"/>
              <a:t>higher</a:t>
            </a:r>
            <a:r>
              <a:rPr lang="sv-SE" dirty="0" smtClean="0"/>
              <a:t> </a:t>
            </a:r>
            <a:r>
              <a:rPr lang="sv-SE" dirty="0" err="1" smtClean="0"/>
              <a:t>than</a:t>
            </a:r>
            <a:r>
              <a:rPr lang="sv-SE" dirty="0" smtClean="0"/>
              <a:t> in Japan, Korea, </a:t>
            </a:r>
            <a:r>
              <a:rPr lang="sv-SE" dirty="0" err="1" smtClean="0"/>
              <a:t>Germany</a:t>
            </a:r>
            <a:r>
              <a:rPr lang="sv-SE" dirty="0" smtClean="0"/>
              <a:t>; </a:t>
            </a:r>
            <a:r>
              <a:rPr lang="sv-SE" dirty="0" err="1" smtClean="0"/>
              <a:t>though</a:t>
            </a:r>
            <a:r>
              <a:rPr lang="sv-SE" dirty="0" smtClean="0"/>
              <a:t> </a:t>
            </a:r>
            <a:r>
              <a:rPr lang="sv-SE" dirty="0" err="1" smtClean="0"/>
              <a:t>Scandinavians</a:t>
            </a:r>
            <a:r>
              <a:rPr lang="sv-SE" dirty="0" smtClean="0"/>
              <a:t> &amp; Dutch </a:t>
            </a:r>
            <a:r>
              <a:rPr lang="sv-SE" dirty="0" err="1" smtClean="0"/>
              <a:t>also</a:t>
            </a:r>
            <a:r>
              <a:rPr lang="sv-SE" dirty="0" smtClean="0"/>
              <a:t> </a:t>
            </a:r>
            <a:r>
              <a:rPr lang="sv-SE" dirty="0" err="1" smtClean="0"/>
              <a:t>trusting</a:t>
            </a:r>
            <a:endParaRPr lang="sv-SE" dirty="0" smtClean="0"/>
          </a:p>
          <a:p>
            <a:r>
              <a:rPr lang="sv-SE" dirty="0" err="1" smtClean="0"/>
              <a:t>Diversity</a:t>
            </a:r>
            <a:r>
              <a:rPr lang="sv-SE" dirty="0" smtClean="0"/>
              <a:t> of the </a:t>
            </a:r>
            <a:r>
              <a:rPr lang="sv-SE" dirty="0" err="1" smtClean="0"/>
              <a:t>governed</a:t>
            </a:r>
            <a:r>
              <a:rPr lang="sv-SE" dirty="0" smtClean="0"/>
              <a:t> </a:t>
            </a:r>
            <a:r>
              <a:rPr lang="sv-SE" dirty="0" err="1" smtClean="0"/>
              <a:t>does</a:t>
            </a:r>
            <a:r>
              <a:rPr lang="sv-SE" dirty="0" smtClean="0"/>
              <a:t> not per se </a:t>
            </a:r>
            <a:r>
              <a:rPr lang="sv-SE" dirty="0" err="1" smtClean="0"/>
              <a:t>affect</a:t>
            </a:r>
            <a:r>
              <a:rPr lang="sv-SE" dirty="0" smtClean="0"/>
              <a:t> </a:t>
            </a:r>
            <a:r>
              <a:rPr lang="sv-SE" dirty="0" err="1" smtClean="0"/>
              <a:t>their</a:t>
            </a:r>
            <a:r>
              <a:rPr lang="sv-SE" dirty="0" smtClean="0"/>
              <a:t> </a:t>
            </a:r>
            <a:r>
              <a:rPr lang="sv-SE" dirty="0" err="1" smtClean="0"/>
              <a:t>acquiescene</a:t>
            </a:r>
            <a:r>
              <a:rPr lang="sv-SE" dirty="0" smtClean="0"/>
              <a:t> to </a:t>
            </a:r>
            <a:r>
              <a:rPr lang="sv-SE" dirty="0" err="1" smtClean="0"/>
              <a:t>government</a:t>
            </a:r>
            <a:endParaRPr lang="sv-SE" dirty="0" smtClean="0"/>
          </a:p>
          <a:p>
            <a:r>
              <a:rPr lang="sv-SE" dirty="0" err="1" smtClean="0"/>
              <a:t>Importance</a:t>
            </a:r>
            <a:r>
              <a:rPr lang="sv-SE" dirty="0" smtClean="0"/>
              <a:t> of public </a:t>
            </a:r>
            <a:r>
              <a:rPr lang="sv-SE" dirty="0" err="1" smtClean="0"/>
              <a:t>goods</a:t>
            </a:r>
            <a:r>
              <a:rPr lang="sv-SE" dirty="0" smtClean="0"/>
              <a:t> has </a:t>
            </a:r>
            <a:r>
              <a:rPr lang="sv-SE" dirty="0" err="1" smtClean="0"/>
              <a:t>grown</a:t>
            </a:r>
            <a:r>
              <a:rPr lang="sv-SE" dirty="0" smtClean="0"/>
              <a:t> with </a:t>
            </a:r>
            <a:r>
              <a:rPr lang="sv-SE" dirty="0" err="1" smtClean="0"/>
              <a:t>environmental</a:t>
            </a:r>
            <a:r>
              <a:rPr lang="sv-SE" dirty="0" smtClean="0"/>
              <a:t> </a:t>
            </a:r>
            <a:r>
              <a:rPr lang="sv-SE" dirty="0" err="1" smtClean="0"/>
              <a:t>challenges</a:t>
            </a:r>
            <a:r>
              <a:rPr lang="sv-SE" dirty="0" smtClean="0"/>
              <a:t> &amp; </a:t>
            </a:r>
            <a:r>
              <a:rPr lang="sv-SE" dirty="0" err="1" smtClean="0"/>
              <a:t>possiblities</a:t>
            </a:r>
            <a:r>
              <a:rPr lang="sv-SE" dirty="0" smtClean="0"/>
              <a:t>, </a:t>
            </a:r>
            <a:r>
              <a:rPr lang="sv-SE" dirty="0" smtClean="0"/>
              <a:t>and </a:t>
            </a:r>
            <a:r>
              <a:rPr lang="sv-SE" dirty="0" err="1" smtClean="0"/>
              <a:t>ecological</a:t>
            </a:r>
            <a:r>
              <a:rPr lang="sv-SE" dirty="0" smtClean="0"/>
              <a:t>  </a:t>
            </a:r>
            <a:r>
              <a:rPr lang="sv-SE" dirty="0" err="1" smtClean="0"/>
              <a:t>awareness</a:t>
            </a:r>
            <a:r>
              <a:rPr lang="sv-SE" dirty="0" smtClean="0"/>
              <a:t> has </a:t>
            </a:r>
            <a:r>
              <a:rPr lang="sv-SE" dirty="0" err="1" smtClean="0"/>
              <a:t>become</a:t>
            </a:r>
            <a:r>
              <a:rPr lang="sv-SE" dirty="0" smtClean="0"/>
              <a:t> </a:t>
            </a:r>
            <a:r>
              <a:rPr lang="sv-SE" dirty="0" err="1" smtClean="0"/>
              <a:t>more</a:t>
            </a:r>
            <a:r>
              <a:rPr lang="sv-SE" dirty="0" smtClean="0"/>
              <a:t> </a:t>
            </a:r>
            <a:r>
              <a:rPr lang="sv-SE" dirty="0" err="1" smtClean="0"/>
              <a:t>common</a:t>
            </a:r>
            <a:endParaRPr lang="sv-SE" dirty="0" smtClean="0"/>
          </a:p>
          <a:p>
            <a:pPr lvl="1"/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 smtClean="0"/>
              <a:t>Declining</a:t>
            </a:r>
            <a:r>
              <a:rPr lang="sv-SE" dirty="0" smtClean="0"/>
              <a:t>  </a:t>
            </a:r>
            <a:r>
              <a:rPr lang="sv-SE" dirty="0" err="1" smtClean="0"/>
              <a:t>Demand</a:t>
            </a:r>
            <a:r>
              <a:rPr lang="sv-SE" dirty="0" smtClean="0"/>
              <a:t> for </a:t>
            </a:r>
            <a:r>
              <a:rPr lang="sv-SE" dirty="0" err="1" smtClean="0"/>
              <a:t>Cohesion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in </a:t>
            </a:r>
            <a:r>
              <a:rPr lang="sv-SE" dirty="0" err="1" smtClean="0"/>
              <a:t>several</a:t>
            </a:r>
            <a:r>
              <a:rPr lang="sv-SE" dirty="0" smtClean="0"/>
              <a:t> </a:t>
            </a:r>
            <a:r>
              <a:rPr lang="sv-SE" dirty="0" err="1" smtClean="0"/>
              <a:t>aspects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dirty="0" err="1" smtClean="0"/>
              <a:t>Common</a:t>
            </a:r>
            <a:r>
              <a:rPr lang="sv-SE" dirty="0" smtClean="0"/>
              <a:t> tasks are </a:t>
            </a:r>
            <a:r>
              <a:rPr lang="sv-SE" dirty="0" err="1" smtClean="0"/>
              <a:t>declining</a:t>
            </a:r>
            <a:r>
              <a:rPr lang="sv-SE" dirty="0" smtClean="0"/>
              <a:t> in NATO-land</a:t>
            </a:r>
          </a:p>
          <a:p>
            <a:pPr lvl="1"/>
            <a:r>
              <a:rPr lang="sv-SE" dirty="0" err="1" smtClean="0"/>
              <a:t>War</a:t>
            </a:r>
            <a:r>
              <a:rPr lang="sv-SE" dirty="0" smtClean="0"/>
              <a:t> is </a:t>
            </a:r>
            <a:r>
              <a:rPr lang="sv-SE" dirty="0" err="1" smtClean="0"/>
              <a:t>outsourced</a:t>
            </a:r>
            <a:r>
              <a:rPr lang="sv-SE" dirty="0" smtClean="0"/>
              <a:t> to </a:t>
            </a:r>
            <a:r>
              <a:rPr lang="sv-SE" dirty="0" err="1" smtClean="0"/>
              <a:t>mercenaries</a:t>
            </a:r>
            <a:r>
              <a:rPr lang="sv-SE" dirty="0" smtClean="0"/>
              <a:t>, </a:t>
            </a:r>
            <a:r>
              <a:rPr lang="sv-SE" dirty="0" err="1" smtClean="0"/>
              <a:t>professionals</a:t>
            </a:r>
            <a:endParaRPr lang="sv-SE" dirty="0" smtClean="0"/>
          </a:p>
          <a:p>
            <a:pPr lvl="1"/>
            <a:r>
              <a:rPr lang="sv-SE" dirty="0" smtClean="0"/>
              <a:t>Development is no </a:t>
            </a:r>
            <a:r>
              <a:rPr lang="sv-SE" dirty="0" err="1" smtClean="0"/>
              <a:t>longer</a:t>
            </a:r>
            <a:r>
              <a:rPr lang="sv-SE" dirty="0" smtClean="0"/>
              <a:t> a </a:t>
            </a:r>
            <a:r>
              <a:rPr lang="sv-SE" dirty="0" err="1" smtClean="0"/>
              <a:t>goal</a:t>
            </a:r>
            <a:r>
              <a:rPr lang="sv-SE" dirty="0" smtClean="0"/>
              <a:t> of ”</a:t>
            </a:r>
            <a:r>
              <a:rPr lang="sv-SE" dirty="0" err="1" smtClean="0"/>
              <a:t>developed</a:t>
            </a:r>
            <a:r>
              <a:rPr lang="sv-SE" dirty="0" smtClean="0"/>
              <a:t> </a:t>
            </a:r>
            <a:r>
              <a:rPr lang="sv-SE" dirty="0" err="1" smtClean="0"/>
              <a:t>societies</a:t>
            </a:r>
            <a:r>
              <a:rPr lang="sv-SE" dirty="0" smtClean="0"/>
              <a:t>”</a:t>
            </a:r>
          </a:p>
          <a:p>
            <a:pPr lvl="1"/>
            <a:r>
              <a:rPr lang="sv-SE" dirty="0" smtClean="0"/>
              <a:t>The </a:t>
            </a:r>
            <a:r>
              <a:rPr lang="sv-SE" dirty="0" err="1" smtClean="0"/>
              <a:t>predominant</a:t>
            </a:r>
            <a:r>
              <a:rPr lang="sv-SE" dirty="0" smtClean="0"/>
              <a:t> neoliberal agenda is to </a:t>
            </a:r>
            <a:r>
              <a:rPr lang="sv-SE" dirty="0" err="1" smtClean="0"/>
              <a:t>reduce</a:t>
            </a:r>
            <a:r>
              <a:rPr lang="sv-SE" dirty="0" smtClean="0"/>
              <a:t> the </a:t>
            </a:r>
            <a:r>
              <a:rPr lang="sv-SE" dirty="0" err="1" smtClean="0"/>
              <a:t>number</a:t>
            </a:r>
            <a:r>
              <a:rPr lang="sv-SE" dirty="0" smtClean="0"/>
              <a:t> and the </a:t>
            </a:r>
            <a:r>
              <a:rPr lang="sv-SE" dirty="0" err="1" smtClean="0"/>
              <a:t>size</a:t>
            </a:r>
            <a:r>
              <a:rPr lang="sv-SE" dirty="0" smtClean="0"/>
              <a:t> of </a:t>
            </a:r>
            <a:r>
              <a:rPr lang="sv-SE" dirty="0" err="1" smtClean="0"/>
              <a:t>common</a:t>
            </a:r>
            <a:r>
              <a:rPr lang="sv-SE" dirty="0" smtClean="0"/>
              <a:t> tasks</a:t>
            </a:r>
          </a:p>
          <a:p>
            <a:pPr lvl="1"/>
            <a:r>
              <a:rPr lang="sv-SE" dirty="0" err="1" smtClean="0"/>
              <a:t>Crisis</a:t>
            </a:r>
            <a:r>
              <a:rPr lang="sv-SE" dirty="0" smtClean="0"/>
              <a:t> management </a:t>
            </a:r>
            <a:r>
              <a:rPr lang="sv-SE" dirty="0" err="1" smtClean="0"/>
              <a:t>depends</a:t>
            </a:r>
            <a:r>
              <a:rPr lang="sv-SE" dirty="0" smtClean="0"/>
              <a:t> </a:t>
            </a:r>
            <a:r>
              <a:rPr lang="sv-SE" dirty="0" err="1" smtClean="0"/>
              <a:t>more</a:t>
            </a:r>
            <a:r>
              <a:rPr lang="sv-SE" dirty="0" smtClean="0"/>
              <a:t> on </a:t>
            </a:r>
            <a:r>
              <a:rPr lang="sv-SE" dirty="0" err="1" smtClean="0"/>
              <a:t>acquiescence</a:t>
            </a:r>
            <a:r>
              <a:rPr lang="sv-SE" dirty="0" smtClean="0"/>
              <a:t> &amp;/or </a:t>
            </a:r>
            <a:r>
              <a:rPr lang="sv-SE" dirty="0" err="1" smtClean="0"/>
              <a:t>disenfranchisement</a:t>
            </a:r>
            <a:r>
              <a:rPr lang="sv-SE" dirty="0" smtClean="0"/>
              <a:t> (the Baltics) </a:t>
            </a:r>
            <a:r>
              <a:rPr lang="sv-SE" dirty="0" err="1" smtClean="0"/>
              <a:t>than</a:t>
            </a:r>
            <a:r>
              <a:rPr lang="sv-SE" dirty="0" smtClean="0"/>
              <a:t> on social </a:t>
            </a:r>
            <a:r>
              <a:rPr lang="sv-SE" dirty="0" err="1" smtClean="0"/>
              <a:t>cohesion</a:t>
            </a:r>
            <a:endParaRPr lang="sv-SE" dirty="0" smtClean="0"/>
          </a:p>
          <a:p>
            <a:pPr lvl="1"/>
            <a:endParaRPr lang="sv-SE" dirty="0" smtClean="0"/>
          </a:p>
          <a:p>
            <a:r>
              <a:rPr lang="sv-SE" dirty="0" err="1" smtClean="0"/>
              <a:t>Cohesive</a:t>
            </a:r>
            <a:r>
              <a:rPr lang="sv-SE" dirty="0" smtClean="0"/>
              <a:t> </a:t>
            </a:r>
            <a:r>
              <a:rPr lang="sv-SE" dirty="0" err="1" smtClean="0"/>
              <a:t>organizations</a:t>
            </a:r>
            <a:r>
              <a:rPr lang="sv-SE" dirty="0" smtClean="0"/>
              <a:t> </a:t>
            </a:r>
            <a:r>
              <a:rPr lang="sv-SE" dirty="0" err="1" smtClean="0"/>
              <a:t>can</a:t>
            </a:r>
            <a:r>
              <a:rPr lang="sv-SE" dirty="0" smtClean="0"/>
              <a:t> </a:t>
            </a:r>
            <a:r>
              <a:rPr lang="sv-SE" dirty="0" err="1" smtClean="0"/>
              <a:t>often</a:t>
            </a:r>
            <a:r>
              <a:rPr lang="sv-SE" dirty="0" smtClean="0"/>
              <a:t> be </a:t>
            </a:r>
            <a:r>
              <a:rPr lang="sv-SE" dirty="0" err="1" smtClean="0"/>
              <a:t>replaced</a:t>
            </a:r>
            <a:r>
              <a:rPr lang="sv-SE" dirty="0" smtClean="0"/>
              <a:t> by </a:t>
            </a:r>
            <a:r>
              <a:rPr lang="sv-SE" dirty="0" err="1" smtClean="0"/>
              <a:t>episodic</a:t>
            </a:r>
            <a:r>
              <a:rPr lang="sv-SE" dirty="0" smtClean="0"/>
              <a:t> media </a:t>
            </a:r>
            <a:r>
              <a:rPr lang="sv-SE" dirty="0" err="1" smtClean="0"/>
              <a:t>campaigns</a:t>
            </a:r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Game Change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err="1" smtClean="0"/>
              <a:t>When</a:t>
            </a:r>
            <a:r>
              <a:rPr lang="sv-SE" dirty="0" smtClean="0"/>
              <a:t> </a:t>
            </a:r>
            <a:r>
              <a:rPr lang="sv-SE" dirty="0" err="1" smtClean="0"/>
              <a:t>diversity</a:t>
            </a:r>
            <a:r>
              <a:rPr lang="sv-SE" dirty="0" smtClean="0"/>
              <a:t> is </a:t>
            </a:r>
            <a:r>
              <a:rPr lang="sv-SE" dirty="0" err="1" smtClean="0"/>
              <a:t>unfair</a:t>
            </a:r>
            <a:r>
              <a:rPr lang="sv-SE" dirty="0" smtClean="0"/>
              <a:t>, </a:t>
            </a:r>
            <a:r>
              <a:rPr lang="sv-SE" dirty="0" err="1" smtClean="0"/>
              <a:t>unjust</a:t>
            </a:r>
            <a:r>
              <a:rPr lang="sv-SE" dirty="0" smtClean="0"/>
              <a:t>, </a:t>
            </a:r>
            <a:r>
              <a:rPr lang="sv-SE" dirty="0" err="1" smtClean="0"/>
              <a:t>privilerged</a:t>
            </a:r>
            <a:r>
              <a:rPr lang="sv-SE" dirty="0" smtClean="0"/>
              <a:t>, i.e., </a:t>
            </a:r>
            <a:r>
              <a:rPr lang="sv-SE" u="sng" dirty="0" err="1" smtClean="0"/>
              <a:t>inequality</a:t>
            </a:r>
            <a:r>
              <a:rPr lang="sv-SE" dirty="0" smtClean="0"/>
              <a:t>, it </a:t>
            </a:r>
            <a:r>
              <a:rPr lang="sv-SE" dirty="0" err="1" smtClean="0"/>
              <a:t>becomes</a:t>
            </a:r>
            <a:r>
              <a:rPr lang="sv-SE" dirty="0" smtClean="0"/>
              <a:t> a </a:t>
            </a:r>
            <a:r>
              <a:rPr lang="sv-SE" dirty="0" err="1" smtClean="0"/>
              <a:t>threat</a:t>
            </a:r>
            <a:r>
              <a:rPr lang="sv-SE" dirty="0" smtClean="0"/>
              <a:t> to social </a:t>
            </a:r>
            <a:r>
              <a:rPr lang="sv-SE" dirty="0" err="1" smtClean="0"/>
              <a:t>cohesion</a:t>
            </a:r>
            <a:endParaRPr lang="sv-SE" dirty="0" smtClean="0"/>
          </a:p>
          <a:p>
            <a:r>
              <a:rPr lang="sv-SE" dirty="0" smtClean="0"/>
              <a:t>The problem of </a:t>
            </a:r>
            <a:r>
              <a:rPr lang="sv-SE" dirty="0" err="1" smtClean="0"/>
              <a:t>inequality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: the </a:t>
            </a:r>
            <a:r>
              <a:rPr lang="sv-SE" dirty="0" err="1" smtClean="0"/>
              <a:t>more</a:t>
            </a:r>
            <a:r>
              <a:rPr lang="sv-SE" dirty="0" smtClean="0"/>
              <a:t> </a:t>
            </a:r>
            <a:r>
              <a:rPr lang="sv-SE" dirty="0" err="1" smtClean="0"/>
              <a:t>inequality</a:t>
            </a:r>
            <a:r>
              <a:rPr lang="sv-SE" dirty="0" smtClean="0"/>
              <a:t>, the less </a:t>
            </a:r>
            <a:r>
              <a:rPr lang="sv-SE" dirty="0" err="1" smtClean="0"/>
              <a:t>cohesion</a:t>
            </a:r>
            <a:r>
              <a:rPr lang="sv-SE" dirty="0" smtClean="0"/>
              <a:t> to </a:t>
            </a:r>
            <a:r>
              <a:rPr lang="sv-SE" dirty="0" err="1" smtClean="0"/>
              <a:t>undertake</a:t>
            </a:r>
            <a:r>
              <a:rPr lang="sv-SE" dirty="0" smtClean="0"/>
              <a:t> </a:t>
            </a:r>
            <a:r>
              <a:rPr lang="sv-SE" dirty="0" smtClean="0"/>
              <a:t>the task of </a:t>
            </a:r>
            <a:r>
              <a:rPr lang="sv-SE" dirty="0" err="1" smtClean="0"/>
              <a:t>equalization</a:t>
            </a:r>
            <a:endParaRPr lang="sv-SE" dirty="0" smtClean="0"/>
          </a:p>
          <a:p>
            <a:pPr lvl="1"/>
            <a:r>
              <a:rPr lang="sv-SE" dirty="0" err="1" smtClean="0"/>
              <a:t>Countries</a:t>
            </a:r>
            <a:r>
              <a:rPr lang="sv-SE" dirty="0" smtClean="0"/>
              <a:t> with </a:t>
            </a:r>
            <a:r>
              <a:rPr lang="sv-SE" dirty="0" err="1" smtClean="0"/>
              <a:t>relatively</a:t>
            </a:r>
            <a:r>
              <a:rPr lang="sv-SE" dirty="0" smtClean="0"/>
              <a:t> </a:t>
            </a:r>
            <a:r>
              <a:rPr lang="sv-SE" dirty="0" err="1" smtClean="0"/>
              <a:t>limited</a:t>
            </a:r>
            <a:r>
              <a:rPr lang="sv-SE" dirty="0" smtClean="0"/>
              <a:t> </a:t>
            </a:r>
            <a:r>
              <a:rPr lang="sv-SE" dirty="0" err="1" smtClean="0"/>
              <a:t>inequality</a:t>
            </a:r>
            <a:r>
              <a:rPr lang="sv-SE" dirty="0" smtClean="0"/>
              <a:t> are </a:t>
            </a:r>
            <a:r>
              <a:rPr lang="sv-SE" dirty="0" err="1" smtClean="0"/>
              <a:t>more</a:t>
            </a:r>
            <a:r>
              <a:rPr lang="sv-SE" dirty="0" smtClean="0"/>
              <a:t> </a:t>
            </a:r>
            <a:r>
              <a:rPr lang="sv-SE" dirty="0" err="1" smtClean="0"/>
              <a:t>likely</a:t>
            </a:r>
            <a:r>
              <a:rPr lang="sv-SE" dirty="0" smtClean="0"/>
              <a:t> to </a:t>
            </a:r>
            <a:r>
              <a:rPr lang="sv-SE" dirty="0" err="1" smtClean="0"/>
              <a:t>initiate</a:t>
            </a:r>
            <a:r>
              <a:rPr lang="sv-SE" dirty="0" smtClean="0"/>
              <a:t> </a:t>
            </a:r>
            <a:r>
              <a:rPr lang="sv-SE" dirty="0" err="1" smtClean="0"/>
              <a:t>egalitarian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   </a:t>
            </a:r>
          </a:p>
          <a:p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938</Words>
  <Application>Microsoft Office PowerPoint</Application>
  <PresentationFormat>Bildspel på skärmen (4:3)</PresentationFormat>
  <Paragraphs>117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18" baseType="lpstr">
      <vt:lpstr>Office-tema</vt:lpstr>
      <vt:lpstr>Diversity, Inequality, &amp; Cohesion Antworten auf die deutsche Soziologie</vt:lpstr>
      <vt:lpstr>The Modern U-Curve of  Socio-Cultural Diversity</vt:lpstr>
      <vt:lpstr>Is Today’s Diversity Unique,  in Size &amp; Quality?</vt:lpstr>
      <vt:lpstr> When and where does  diversity become a social problem? </vt:lpstr>
      <vt:lpstr>Cohesion for what?</vt:lpstr>
      <vt:lpstr>Decisive Aspects of Cohesion</vt:lpstr>
      <vt:lpstr>Diversity &amp; Cohesion</vt:lpstr>
      <vt:lpstr>Declining  Demand for Cohesion in several aspects</vt:lpstr>
      <vt:lpstr>Game Change</vt:lpstr>
      <vt:lpstr>The differences between diversity/difference and inequality</vt:lpstr>
      <vt:lpstr> Why inequality is half-way to social cohesion?  </vt:lpstr>
      <vt:lpstr>(In)Equality of What?</vt:lpstr>
      <vt:lpstr>Overcoming  inequality 4 Mechanisms of Equality</vt:lpstr>
      <vt:lpstr>Overcoming Inequalities: I. Human Rights</vt:lpstr>
      <vt:lpstr>Overcoming Inequalities: II. The 3 Institutional Challenges</vt:lpstr>
      <vt:lpstr>The Message</vt:lpstr>
      <vt:lpstr>The Message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Diversity, Inequality, &amp; Cohesion</dc:title>
  <dc:creator>Goran</dc:creator>
  <cp:lastModifiedBy>Goran</cp:lastModifiedBy>
  <cp:revision>62</cp:revision>
  <dcterms:created xsi:type="dcterms:W3CDTF">2012-09-25T15:55:29Z</dcterms:created>
  <dcterms:modified xsi:type="dcterms:W3CDTF">2013-01-01T17:37:58Z</dcterms:modified>
</cp:coreProperties>
</file>