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9" r:id="rId12"/>
    <p:sldId id="270" r:id="rId13"/>
    <p:sldId id="272" r:id="rId14"/>
    <p:sldId id="273" r:id="rId15"/>
    <p:sldId id="266" r:id="rId16"/>
    <p:sldId id="267" r:id="rId17"/>
    <p:sldId id="274" r:id="rId1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6C8F8-EB02-4854-9766-12BCF8A9CB2F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62DF6-D3E6-4D18-8A26-41762C33E4DB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Malmö i världen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Göran Therborn</a:t>
            </a:r>
          </a:p>
          <a:p>
            <a:r>
              <a:rPr lang="sv-SE" dirty="0" smtClean="0"/>
              <a:t>University of Cambridge</a:t>
            </a:r>
          </a:p>
          <a:p>
            <a:r>
              <a:rPr lang="sv-SE" dirty="0" smtClean="0"/>
              <a:t>Linnéuniversitetet</a:t>
            </a:r>
          </a:p>
          <a:p>
            <a:r>
              <a:rPr lang="sv-SE" dirty="0" smtClean="0"/>
              <a:t>Malmö Högskola, </a:t>
            </a:r>
            <a:r>
              <a:rPr lang="sv-SE" smtClean="0"/>
              <a:t>Socialt arbete 18.9.2012</a:t>
            </a:r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Utmaningar för allmän välfärd:</a:t>
            </a:r>
            <a:br>
              <a:rPr lang="sv-SE" dirty="0" smtClean="0"/>
            </a:br>
            <a:r>
              <a:rPr lang="sv-SE" dirty="0" smtClean="0"/>
              <a:t>Tre slags ojämlikhet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Livsojämlikhet: medellivslängd, hälsa</a:t>
            </a:r>
          </a:p>
          <a:p>
            <a:r>
              <a:rPr lang="sv-SE" dirty="0" smtClean="0"/>
              <a:t>Existentiell ojämlikhet : respekt som person</a:t>
            </a:r>
          </a:p>
          <a:p>
            <a:r>
              <a:rPr lang="sv-SE" dirty="0" smtClean="0"/>
              <a:t>Resursojämlikhet: inkomst/förmögenhet, utbildning, sociala kontakter; livschanser som barn</a:t>
            </a:r>
            <a:endParaRPr lang="sv-S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 smtClean="0"/>
              <a:t>Existentiell utjämning i Sverige I</a:t>
            </a:r>
            <a:endParaRPr lang="sv-SE" sz="40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v-SE" sz="2800"/>
              <a:t>Gender: 1915/1920</a:t>
            </a:r>
            <a:r>
              <a:rPr lang="sv-SE" sz="2400"/>
              <a:t>	</a:t>
            </a:r>
          </a:p>
          <a:p>
            <a:pPr lvl="1">
              <a:lnSpc>
                <a:spcPct val="80000"/>
              </a:lnSpc>
            </a:pPr>
            <a:r>
              <a:rPr lang="sv-SE" sz="2200"/>
              <a:t>Marriage, Voting</a:t>
            </a:r>
          </a:p>
          <a:p>
            <a:pPr>
              <a:lnSpc>
                <a:spcPct val="80000"/>
              </a:lnSpc>
            </a:pPr>
            <a:r>
              <a:rPr lang="sv-SE" sz="2800"/>
              <a:t>Class: 1918</a:t>
            </a:r>
          </a:p>
          <a:p>
            <a:pPr lvl="1">
              <a:lnSpc>
                <a:spcPct val="80000"/>
              </a:lnSpc>
            </a:pPr>
            <a:r>
              <a:rPr lang="sv-SE" sz="2200"/>
              <a:t>Voting</a:t>
            </a:r>
          </a:p>
          <a:p>
            <a:pPr>
              <a:lnSpc>
                <a:spcPct val="80000"/>
              </a:lnSpc>
            </a:pPr>
            <a:r>
              <a:rPr lang="sv-SE" sz="2800"/>
              <a:t>Dependence: 1946-75</a:t>
            </a:r>
          </a:p>
          <a:p>
            <a:pPr lvl="1">
              <a:lnSpc>
                <a:spcPct val="80000"/>
              </a:lnSpc>
            </a:pPr>
            <a:r>
              <a:rPr lang="sv-SE" sz="2200"/>
              <a:t>Insts. of Child Correction: 1946 No spanking </a:t>
            </a:r>
          </a:p>
          <a:p>
            <a:pPr lvl="1">
              <a:lnSpc>
                <a:spcPct val="80000"/>
              </a:lnSpc>
            </a:pPr>
            <a:r>
              <a:rPr lang="sv-SE" sz="2200"/>
              <a:t>On Welfare:  1948 Voting rights </a:t>
            </a:r>
          </a:p>
          <a:p>
            <a:pPr lvl="1">
              <a:lnSpc>
                <a:spcPct val="80000"/>
              </a:lnSpc>
            </a:pPr>
            <a:r>
              <a:rPr lang="sv-SE" sz="2200"/>
              <a:t>Old age: After l947 Pensions &amp; Home Upgrading</a:t>
            </a:r>
          </a:p>
          <a:p>
            <a:pPr lvl="1">
              <a:lnSpc>
                <a:spcPct val="80000"/>
              </a:lnSpc>
            </a:pPr>
            <a:r>
              <a:rPr lang="sv-SE" sz="2200"/>
              <a:t>Poor Law l956: into Social Assistance</a:t>
            </a:r>
          </a:p>
          <a:p>
            <a:pPr lvl="1">
              <a:lnSpc>
                <a:spcPct val="80000"/>
              </a:lnSpc>
            </a:pPr>
            <a:r>
              <a:rPr lang="sv-SE" sz="2200"/>
              <a:t>Mentally Retarded 1973: Right to Marry</a:t>
            </a:r>
          </a:p>
          <a:p>
            <a:pPr lvl="1">
              <a:lnSpc>
                <a:spcPct val="80000"/>
              </a:lnSpc>
            </a:pPr>
            <a:r>
              <a:rPr lang="sv-SE" sz="2200"/>
              <a:t>Genetic illness 1975: All non-consensual sterilization prohibited</a:t>
            </a:r>
          </a:p>
          <a:p>
            <a:pPr>
              <a:lnSpc>
                <a:spcPct val="80000"/>
              </a:lnSpc>
              <a:buFontTx/>
              <a:buNone/>
            </a:pPr>
            <a:endParaRPr lang="sv-SE" sz="2400"/>
          </a:p>
          <a:p>
            <a:pPr>
              <a:lnSpc>
                <a:spcPct val="80000"/>
              </a:lnSpc>
            </a:pPr>
            <a:endParaRPr lang="sv-SE"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dirty="0" smtClean="0"/>
              <a:t>Existentiell utjämning i Sverige II</a:t>
            </a:r>
            <a:endParaRPr lang="sv-SE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800" dirty="0" err="1"/>
              <a:t>Ethnicity</a:t>
            </a:r>
            <a:r>
              <a:rPr lang="sv-SE" sz="2800" dirty="0"/>
              <a:t> 1957-74</a:t>
            </a:r>
          </a:p>
          <a:p>
            <a:pPr lvl="1"/>
            <a:r>
              <a:rPr lang="sv-SE" sz="2400" dirty="0"/>
              <a:t>Northern (Tornedal) Finns 1957: </a:t>
            </a:r>
            <a:r>
              <a:rPr lang="sv-SE" sz="2400" dirty="0" err="1"/>
              <a:t>end</a:t>
            </a:r>
            <a:r>
              <a:rPr lang="sv-SE" sz="2400" dirty="0"/>
              <a:t> of </a:t>
            </a:r>
            <a:r>
              <a:rPr lang="sv-SE" sz="2400" dirty="0" err="1"/>
              <a:t>linguistic</a:t>
            </a:r>
            <a:r>
              <a:rPr lang="sv-SE" sz="2400" dirty="0"/>
              <a:t> </a:t>
            </a:r>
            <a:r>
              <a:rPr lang="sv-SE" sz="2400" dirty="0" err="1"/>
              <a:t>prohibition</a:t>
            </a:r>
            <a:r>
              <a:rPr lang="sv-SE" sz="2400" dirty="0"/>
              <a:t> at </a:t>
            </a:r>
            <a:r>
              <a:rPr lang="sv-SE" sz="2400" dirty="0" err="1"/>
              <a:t>school</a:t>
            </a:r>
            <a:endParaRPr lang="sv-SE" sz="2400" dirty="0"/>
          </a:p>
          <a:p>
            <a:pPr lvl="1"/>
            <a:r>
              <a:rPr lang="sv-SE" sz="2400" dirty="0"/>
              <a:t>Sami 1962: End of Administrative </a:t>
            </a:r>
            <a:r>
              <a:rPr lang="sv-SE" sz="2400" dirty="0" err="1"/>
              <a:t>tutelage</a:t>
            </a:r>
            <a:endParaRPr lang="sv-SE" sz="2400" dirty="0"/>
          </a:p>
          <a:p>
            <a:pPr lvl="1"/>
            <a:r>
              <a:rPr lang="sv-SE" sz="2400" dirty="0" err="1"/>
              <a:t>Ethnic</a:t>
            </a:r>
            <a:r>
              <a:rPr lang="sv-SE" sz="2400" dirty="0"/>
              <a:t>, </a:t>
            </a:r>
            <a:r>
              <a:rPr lang="sv-SE" sz="2400" dirty="0" err="1"/>
              <a:t>linguistic</a:t>
            </a:r>
            <a:r>
              <a:rPr lang="sv-SE" sz="2400" dirty="0"/>
              <a:t>, </a:t>
            </a:r>
            <a:r>
              <a:rPr lang="sv-SE" sz="2400" dirty="0" err="1"/>
              <a:t>religious</a:t>
            </a:r>
            <a:r>
              <a:rPr lang="sv-SE" sz="2400" dirty="0"/>
              <a:t> </a:t>
            </a:r>
            <a:r>
              <a:rPr lang="sv-SE" sz="2400" dirty="0" err="1"/>
              <a:t>minorities</a:t>
            </a:r>
            <a:r>
              <a:rPr lang="sv-SE" sz="2400" dirty="0"/>
              <a:t> 1974:</a:t>
            </a:r>
          </a:p>
          <a:p>
            <a:pPr lvl="2"/>
            <a:r>
              <a:rPr lang="sv-SE" sz="2000" dirty="0" err="1"/>
              <a:t>Constitutional</a:t>
            </a:r>
            <a:r>
              <a:rPr lang="sv-SE" sz="2000" dirty="0"/>
              <a:t> </a:t>
            </a:r>
            <a:r>
              <a:rPr lang="sv-SE" sz="2000" dirty="0" smtClean="0"/>
              <a:t>rights</a:t>
            </a:r>
          </a:p>
          <a:p>
            <a:pPr lvl="2"/>
            <a:r>
              <a:rPr lang="sv-SE" sz="2000" dirty="0" err="1" smtClean="0"/>
              <a:t>Enduring</a:t>
            </a:r>
            <a:r>
              <a:rPr lang="sv-SE" sz="2000" dirty="0" smtClean="0"/>
              <a:t> tensions with </a:t>
            </a:r>
            <a:r>
              <a:rPr lang="sv-SE" sz="2000" dirty="0" err="1" smtClean="0"/>
              <a:t>respect</a:t>
            </a:r>
            <a:r>
              <a:rPr lang="sv-SE" sz="2000" dirty="0" smtClean="0"/>
              <a:t> to immigrants from the South</a:t>
            </a:r>
          </a:p>
          <a:p>
            <a:pPr lvl="1"/>
            <a:r>
              <a:rPr lang="sv-SE" sz="2400" dirty="0" err="1" smtClean="0"/>
              <a:t>Sexuality</a:t>
            </a:r>
            <a:r>
              <a:rPr lang="sv-SE" sz="2400" dirty="0" smtClean="0"/>
              <a:t> </a:t>
            </a:r>
            <a:r>
              <a:rPr lang="sv-SE" sz="2400" dirty="0"/>
              <a:t>1973-87</a:t>
            </a:r>
          </a:p>
          <a:p>
            <a:pPr lvl="1"/>
            <a:r>
              <a:rPr lang="sv-SE" sz="2400" dirty="0" err="1"/>
              <a:t>Marriage</a:t>
            </a:r>
            <a:r>
              <a:rPr lang="sv-SE" sz="2400" dirty="0"/>
              <a:t> &amp; </a:t>
            </a:r>
            <a:r>
              <a:rPr lang="sv-SE" sz="2400" dirty="0" err="1"/>
              <a:t>Cohabitation</a:t>
            </a:r>
            <a:r>
              <a:rPr lang="sv-SE" sz="2400" dirty="0"/>
              <a:t>: State </a:t>
            </a:r>
            <a:r>
              <a:rPr lang="sv-SE" sz="2400" dirty="0" err="1"/>
              <a:t>Neutrality</a:t>
            </a:r>
            <a:r>
              <a:rPr lang="sv-SE" sz="2400" dirty="0"/>
              <a:t> 1973</a:t>
            </a:r>
          </a:p>
          <a:p>
            <a:pPr lvl="1"/>
            <a:r>
              <a:rPr lang="sv-SE" sz="2400" dirty="0" err="1"/>
              <a:t>Homosexuality</a:t>
            </a:r>
            <a:r>
              <a:rPr lang="sv-SE" sz="2400" dirty="0"/>
              <a:t> l987: </a:t>
            </a:r>
            <a:r>
              <a:rPr lang="sv-SE" sz="2400" dirty="0" err="1"/>
              <a:t>Cohabitee</a:t>
            </a:r>
            <a:r>
              <a:rPr lang="sv-SE" sz="2400" dirty="0"/>
              <a:t> </a:t>
            </a:r>
            <a:r>
              <a:rPr lang="sv-SE" sz="2400" dirty="0" err="1"/>
              <a:t>Act</a:t>
            </a:r>
            <a:r>
              <a:rPr lang="sv-SE" sz="2400" dirty="0"/>
              <a:t>; </a:t>
            </a:r>
          </a:p>
          <a:p>
            <a:pPr lvl="2"/>
            <a:r>
              <a:rPr lang="sv-SE" sz="2000" dirty="0" err="1"/>
              <a:t>Criminalization</a:t>
            </a:r>
            <a:r>
              <a:rPr lang="sv-SE" sz="2000" dirty="0"/>
              <a:t> of H. </a:t>
            </a:r>
            <a:r>
              <a:rPr lang="sv-SE" sz="2000" dirty="0" err="1"/>
              <a:t>Discrimination</a:t>
            </a:r>
            <a:endParaRPr lang="sv-SE" sz="2000" dirty="0"/>
          </a:p>
          <a:p>
            <a:pPr lvl="1"/>
            <a:endParaRPr lang="sv-SE" sz="2400" dirty="0"/>
          </a:p>
          <a:p>
            <a:endParaRPr lang="sv-SE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Imkomstfördelning</a:t>
            </a:r>
            <a:r>
              <a:rPr lang="sv-SE" dirty="0" smtClean="0"/>
              <a:t> och livschanser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Internationellt sett är Sverige ett av de minst ojämlika länderna, men internationell statistik underskattar kapitalvinsternas stora ojämlikhetsroll i Sverige. Snabb ökning av ojämlikhet sedan 1980</a:t>
            </a:r>
          </a:p>
          <a:p>
            <a:r>
              <a:rPr lang="sv-SE" dirty="0" smtClean="0"/>
              <a:t>Välfärdsstaten minskar ojämlikheten med hälften : med transfereringar ca 25%, tjänster 20%, skatter med resten</a:t>
            </a:r>
          </a:p>
          <a:p>
            <a:r>
              <a:rPr lang="sv-SE" dirty="0" smtClean="0"/>
              <a:t>Inkomstarvet från föräldrarna väger mindre i Sverige än i Storbritannien &amp; USA, men lite mer än i övriga Norden, Österrike &amp; Kanada</a:t>
            </a:r>
            <a:endParaRPr lang="sv-S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Välfärdsstatens begränsning: Livsojämlikhet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smtClean="0"/>
              <a:t>England</a:t>
            </a:r>
          </a:p>
          <a:p>
            <a:pPr lvl="1"/>
            <a:r>
              <a:rPr lang="sv-SE" dirty="0" smtClean="0"/>
              <a:t>Risk att dö 20-44 år: män </a:t>
            </a:r>
            <a:r>
              <a:rPr lang="sv-SE" dirty="0" err="1" smtClean="0"/>
              <a:t>semi-skilled</a:t>
            </a:r>
            <a:r>
              <a:rPr lang="sv-SE" dirty="0" smtClean="0"/>
              <a:t> </a:t>
            </a:r>
            <a:r>
              <a:rPr lang="sv-SE" dirty="0" err="1" smtClean="0"/>
              <a:t>workers/professionals</a:t>
            </a:r>
            <a:r>
              <a:rPr lang="sv-SE" dirty="0" smtClean="0"/>
              <a:t>, 1910-12  1.06;1991-3  1.76 </a:t>
            </a:r>
          </a:p>
          <a:p>
            <a:r>
              <a:rPr lang="sv-SE" dirty="0" smtClean="0"/>
              <a:t>Sverige</a:t>
            </a:r>
          </a:p>
          <a:p>
            <a:pPr lvl="1"/>
            <a:r>
              <a:rPr lang="sv-SE" dirty="0" smtClean="0"/>
              <a:t>Medellivslängd från  30 år , </a:t>
            </a:r>
            <a:r>
              <a:rPr lang="sv-SE" dirty="0" err="1" smtClean="0"/>
              <a:t>grundskola-eftergymnasial</a:t>
            </a:r>
            <a:r>
              <a:rPr lang="sv-SE" dirty="0" smtClean="0"/>
              <a:t> utbildning: 1986 -3,4 år män, -2 år kv.; 2007 -4,9 män, -4,5 kv.</a:t>
            </a:r>
          </a:p>
          <a:p>
            <a:pPr lvl="1"/>
            <a:endParaRPr lang="sv-SE" dirty="0" smtClean="0"/>
          </a:p>
          <a:p>
            <a:pPr lvl="1">
              <a:lnSpc>
                <a:spcPct val="80000"/>
              </a:lnSpc>
            </a:pPr>
            <a:r>
              <a:rPr lang="sv-SE" sz="2900" dirty="0" smtClean="0"/>
              <a:t>Doktorera förlänger livet:  risk att dö vid 66-70:  gymnasium 11%, eftergymnasial utb. 9%,  dr 6%</a:t>
            </a:r>
          </a:p>
          <a:p>
            <a:r>
              <a:rPr lang="sv-SE" dirty="0" smtClean="0"/>
              <a:t>Malmö</a:t>
            </a:r>
          </a:p>
          <a:p>
            <a:pPr lvl="1"/>
            <a:r>
              <a:rPr lang="sv-SE" dirty="0" smtClean="0"/>
              <a:t>2009: 7.4 års skillnad i medellivslängd män i Södra Innerstaden &amp; </a:t>
            </a:r>
            <a:r>
              <a:rPr lang="sv-SE" dirty="0" err="1" smtClean="0"/>
              <a:t>Limhamn-Bunkeflo</a:t>
            </a:r>
            <a:r>
              <a:rPr lang="sv-SE" dirty="0" smtClean="0"/>
              <a:t>, tendens ökande;  kvinnor S. </a:t>
            </a:r>
            <a:r>
              <a:rPr lang="sv-SE" dirty="0" err="1" smtClean="0"/>
              <a:t>Innerstaden-Husie</a:t>
            </a:r>
            <a:r>
              <a:rPr lang="sv-SE" dirty="0" smtClean="0"/>
              <a:t> 3,9, tendens minskande</a:t>
            </a:r>
          </a:p>
          <a:p>
            <a:pPr lvl="1"/>
            <a:r>
              <a:rPr lang="sv-SE" dirty="0" smtClean="0"/>
              <a:t>London 2006-8: </a:t>
            </a:r>
            <a:r>
              <a:rPr lang="sv-SE" dirty="0" err="1" smtClean="0"/>
              <a:t>between</a:t>
            </a:r>
            <a:r>
              <a:rPr lang="sv-SE" dirty="0" smtClean="0"/>
              <a:t> </a:t>
            </a:r>
            <a:r>
              <a:rPr lang="sv-SE" dirty="0" err="1" smtClean="0"/>
              <a:t>boroughs</a:t>
            </a:r>
            <a:r>
              <a:rPr lang="sv-SE" dirty="0" smtClean="0"/>
              <a:t>, 9,2 år skillnad bland män, 8,5 bland kvinnor</a:t>
            </a:r>
            <a:r>
              <a:rPr lang="sv-SE" smtClean="0"/>
              <a:t>, tendens ökande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Nya utmaningar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smtClean="0"/>
              <a:t>Arbetsmarknadens </a:t>
            </a:r>
            <a:r>
              <a:rPr lang="sv-SE" smtClean="0"/>
              <a:t>&amp; kapitalinkomsternas polarisering</a:t>
            </a:r>
            <a:endParaRPr lang="sv-SE" dirty="0" smtClean="0"/>
          </a:p>
          <a:p>
            <a:r>
              <a:rPr lang="sv-SE" dirty="0" smtClean="0"/>
              <a:t>Medelklassens ”valfrihet”</a:t>
            </a:r>
          </a:p>
          <a:p>
            <a:pPr lvl="1"/>
            <a:r>
              <a:rPr lang="sv-SE" dirty="0" smtClean="0"/>
              <a:t>Välfärdens privatisering</a:t>
            </a:r>
          </a:p>
          <a:p>
            <a:r>
              <a:rPr lang="sv-SE" dirty="0" smtClean="0"/>
              <a:t>Multiplikationen av arbetsmarknad och parbildning</a:t>
            </a:r>
          </a:p>
          <a:p>
            <a:pPr lvl="1"/>
            <a:r>
              <a:rPr lang="sv-SE" dirty="0" smtClean="0"/>
              <a:t>Parbildningens </a:t>
            </a:r>
            <a:r>
              <a:rPr lang="sv-SE" dirty="0" err="1" smtClean="0"/>
              <a:t>homogami</a:t>
            </a:r>
            <a:endParaRPr lang="sv-SE" dirty="0" smtClean="0"/>
          </a:p>
          <a:p>
            <a:pPr lvl="1"/>
            <a:r>
              <a:rPr lang="sv-SE" dirty="0" smtClean="0"/>
              <a:t>De ensamma mödrarnas klassituation</a:t>
            </a:r>
          </a:p>
          <a:p>
            <a:r>
              <a:rPr lang="sv-SE" dirty="0" smtClean="0"/>
              <a:t>Den sociala gemenskapens etniska delning –och berikande</a:t>
            </a:r>
          </a:p>
          <a:p>
            <a:endParaRPr lang="sv-SE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Malmö och Tammerfors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800" dirty="0" smtClean="0"/>
              <a:t>Båda industriarbetarstäder</a:t>
            </a:r>
          </a:p>
          <a:p>
            <a:r>
              <a:rPr lang="sv-SE" sz="2800" dirty="0" smtClean="0"/>
              <a:t>Båda avindustrialiserade</a:t>
            </a:r>
          </a:p>
          <a:p>
            <a:r>
              <a:rPr lang="sv-SE" sz="2800" dirty="0" smtClean="0"/>
              <a:t>Båda i väg mot postindustriell hög utbildning, högkultur och högteknologi (Tammerfors hittills mest högteknologiskt: Nokia och dess kölvatten)</a:t>
            </a:r>
          </a:p>
          <a:p>
            <a:r>
              <a:rPr lang="sv-SE" sz="2800" dirty="0" smtClean="0"/>
              <a:t>Mångkulturell vibration och stark social polarisering i Malmö mot Provinsiell/nationell kultur &amp; relativt liten social polarisering (hittills) i Tammerfors</a:t>
            </a:r>
          </a:p>
          <a:p>
            <a:r>
              <a:rPr lang="sv-SE" sz="2800" dirty="0" smtClean="0"/>
              <a:t>Ett nationalstatligt val, förstärkt av den lokala geografin</a:t>
            </a:r>
          </a:p>
          <a:p>
            <a:endParaRPr lang="sv-SE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Platshållare för bild 6" descr="Världen08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2749" b="22749"/>
          <a:stretch>
            <a:fillRect/>
          </a:stretch>
        </p:blipFill>
        <p:spPr/>
      </p:pic>
      <p:sp>
        <p:nvSpPr>
          <p:cNvPr id="6" name="Platshållare för text 5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sv-SE" sz="3600" dirty="0" smtClean="0"/>
              <a:t>Världen behövs för att förstå Malmö</a:t>
            </a:r>
            <a:endParaRPr lang="sv-SE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Var är samhället? Var är de sociala problemens rötter?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v-SE" dirty="0" smtClean="0"/>
              <a:t>Olika svar i samhällsvetenskapens historia:</a:t>
            </a:r>
          </a:p>
          <a:p>
            <a:r>
              <a:rPr lang="sv-SE" dirty="0" smtClean="0"/>
              <a:t>I (det sociala) universum</a:t>
            </a:r>
          </a:p>
          <a:p>
            <a:r>
              <a:rPr lang="sv-SE" dirty="0" smtClean="0"/>
              <a:t>På den lokala orten</a:t>
            </a:r>
          </a:p>
          <a:p>
            <a:r>
              <a:rPr lang="sv-SE" dirty="0" smtClean="0"/>
              <a:t>I nationalstaten</a:t>
            </a:r>
          </a:p>
          <a:p>
            <a:r>
              <a:rPr lang="sv-SE" dirty="0" smtClean="0"/>
              <a:t>I (den globala) världen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Världen: En inledning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u="sng" dirty="0" smtClean="0"/>
              <a:t>Innehåll</a:t>
            </a:r>
          </a:p>
          <a:p>
            <a:r>
              <a:rPr lang="sv-SE" dirty="0" smtClean="0"/>
              <a:t>Varför är vi som vi är? Världens </a:t>
            </a:r>
            <a:r>
              <a:rPr lang="sv-SE" dirty="0" err="1" smtClean="0"/>
              <a:t>socio-kulturella</a:t>
            </a:r>
            <a:r>
              <a:rPr lang="sv-SE" dirty="0" smtClean="0"/>
              <a:t> geologi</a:t>
            </a:r>
          </a:p>
          <a:p>
            <a:r>
              <a:rPr lang="sv-SE" dirty="0" smtClean="0"/>
              <a:t>Världens dynamik: evolutionens drivkrafter</a:t>
            </a:r>
          </a:p>
          <a:p>
            <a:r>
              <a:rPr lang="sv-SE" dirty="0" err="1" smtClean="0"/>
              <a:t>Världsscenen</a:t>
            </a:r>
            <a:r>
              <a:rPr lang="sv-SE" dirty="0" smtClean="0"/>
              <a:t> i dag</a:t>
            </a:r>
          </a:p>
          <a:p>
            <a:r>
              <a:rPr lang="sv-SE" dirty="0" smtClean="0"/>
              <a:t>Levnadsbanor på jorden</a:t>
            </a:r>
          </a:p>
          <a:p>
            <a:r>
              <a:rPr lang="sv-SE" dirty="0" smtClean="0"/>
              <a:t>Hur kom vi hit? Vart är vi på väg?</a:t>
            </a:r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Var är Malmö i världen?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1.I Europas väg till det moderna</a:t>
            </a:r>
          </a:p>
          <a:p>
            <a:r>
              <a:rPr lang="sv-SE" dirty="0" smtClean="0"/>
              <a:t>2.I global ekonomisk utveckling</a:t>
            </a:r>
          </a:p>
          <a:p>
            <a:r>
              <a:rPr lang="sv-SE" dirty="0" smtClean="0"/>
              <a:t>3.I nutida folkvandringshistoria</a:t>
            </a:r>
          </a:p>
          <a:p>
            <a:r>
              <a:rPr lang="sv-SE" dirty="0" smtClean="0"/>
              <a:t>4.I välfärdsstatens begränsningar och nya utmaningar</a:t>
            </a: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1. Europas väg till det moderna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sv-SE" dirty="0" smtClean="0"/>
          </a:p>
          <a:p>
            <a:r>
              <a:rPr lang="sv-SE" dirty="0" smtClean="0"/>
              <a:t>Politik: Folket mot monarkin</a:t>
            </a:r>
          </a:p>
          <a:p>
            <a:pPr lvl="1"/>
            <a:r>
              <a:rPr lang="sv-SE" dirty="0" smtClean="0"/>
              <a:t>Sverige: kompromissernas och det långlivade kungafjäskets land</a:t>
            </a:r>
          </a:p>
          <a:p>
            <a:pPr lvl="2"/>
            <a:r>
              <a:rPr lang="sv-SE" dirty="0" smtClean="0"/>
              <a:t>Karl X Gustav på Stortorget</a:t>
            </a:r>
          </a:p>
          <a:p>
            <a:r>
              <a:rPr lang="sv-SE" dirty="0" smtClean="0"/>
              <a:t>Klass : Klassamhällets kontinent</a:t>
            </a:r>
          </a:p>
          <a:p>
            <a:pPr lvl="1"/>
            <a:r>
              <a:rPr lang="sv-SE" dirty="0" smtClean="0"/>
              <a:t>Arbetarrörelsens ursprung i Sverige</a:t>
            </a:r>
          </a:p>
          <a:p>
            <a:r>
              <a:rPr lang="sv-SE" dirty="0" smtClean="0"/>
              <a:t>Stad</a:t>
            </a:r>
          </a:p>
          <a:p>
            <a:pPr lvl="1"/>
            <a:r>
              <a:rPr lang="sv-SE" dirty="0" smtClean="0"/>
              <a:t>De små och medelstora självstyrande städernas kontinent</a:t>
            </a:r>
          </a:p>
          <a:p>
            <a:pPr lvl="2"/>
            <a:r>
              <a:rPr lang="sv-SE" dirty="0" smtClean="0"/>
              <a:t>Malmö stad i ett länge lantligt land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2. Global ekonomisk utveckling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Från sillens vandringar till industrialisering</a:t>
            </a:r>
          </a:p>
          <a:p>
            <a:r>
              <a:rPr lang="sv-SE" dirty="0" smtClean="0"/>
              <a:t>Avindustrialisering</a:t>
            </a:r>
          </a:p>
          <a:p>
            <a:r>
              <a:rPr lang="sv-SE" dirty="0" smtClean="0"/>
              <a:t>Post-industriell utveckling</a:t>
            </a:r>
          </a:p>
          <a:p>
            <a:pPr lvl="1"/>
            <a:r>
              <a:rPr lang="sv-SE" dirty="0" smtClean="0"/>
              <a:t>Utbildning, kultur</a:t>
            </a:r>
          </a:p>
          <a:p>
            <a:pPr lvl="1"/>
            <a:r>
              <a:rPr lang="sv-SE" dirty="0" smtClean="0"/>
              <a:t>Högteknologi ?, Finans?</a:t>
            </a:r>
          </a:p>
          <a:p>
            <a:pPr lvl="1"/>
            <a:r>
              <a:rPr lang="sv-SE" dirty="0" smtClean="0"/>
              <a:t>Polariserad arbetsmarknad</a:t>
            </a:r>
          </a:p>
          <a:p>
            <a:pPr lvl="2"/>
            <a:r>
              <a:rPr lang="sv-SE" dirty="0" smtClean="0"/>
              <a:t>”</a:t>
            </a:r>
            <a:r>
              <a:rPr lang="sv-SE" dirty="0" err="1" smtClean="0"/>
              <a:t>Creative</a:t>
            </a:r>
            <a:r>
              <a:rPr lang="sv-SE" dirty="0" smtClean="0"/>
              <a:t>” and ”service” [</a:t>
            </a:r>
            <a:r>
              <a:rPr lang="sv-SE" dirty="0" err="1" smtClean="0"/>
              <a:t>serving</a:t>
            </a:r>
            <a:r>
              <a:rPr lang="sv-SE" dirty="0" smtClean="0"/>
              <a:t>] </a:t>
            </a:r>
            <a:r>
              <a:rPr lang="sv-SE" dirty="0" err="1" smtClean="0"/>
              <a:t>classes</a:t>
            </a:r>
            <a:endParaRPr lang="sv-S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3. Nutida folkvandringshistoria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Internationell migration: i dag ungefär lika stor som för 100 år sedan; men strömmarna har vänt eller ändrat riktning</a:t>
            </a:r>
          </a:p>
          <a:p>
            <a:r>
              <a:rPr lang="sv-SE" dirty="0" smtClean="0"/>
              <a:t>Från Utvandrarna till invandrarna</a:t>
            </a:r>
          </a:p>
          <a:p>
            <a:pPr lvl="1"/>
            <a:r>
              <a:rPr lang="sv-SE" dirty="0" smtClean="0"/>
              <a:t>Sverige utvandringsland från 1830-talet, tidigast i det moderna Europa, tillsammans med Irland</a:t>
            </a:r>
          </a:p>
          <a:p>
            <a:pPr lvl="2"/>
            <a:r>
              <a:rPr lang="sv-SE" dirty="0" smtClean="0"/>
              <a:t>Emigrationsutredningen</a:t>
            </a:r>
          </a:p>
          <a:p>
            <a:pPr lvl="1"/>
            <a:r>
              <a:rPr lang="sv-SE" dirty="0" smtClean="0"/>
              <a:t>Invandrarland från 1945, tidigt i Europa , med Västtyskland, Schweiz, Belgien  	</a:t>
            </a:r>
          </a:p>
          <a:p>
            <a:r>
              <a:rPr lang="sv-SE" dirty="0" smtClean="0"/>
              <a:t>Sverige nu som USA</a:t>
            </a:r>
          </a:p>
          <a:p>
            <a:pPr lvl="1"/>
            <a:r>
              <a:rPr lang="sv-SE" dirty="0" smtClean="0"/>
              <a:t>1/8 av befolkningen utlandsfödd</a:t>
            </a:r>
          </a:p>
          <a:p>
            <a:pPr lvl="1"/>
            <a:r>
              <a:rPr lang="sv-SE" dirty="0" smtClean="0"/>
              <a:t>Fler utlandsfödda än i USA på l980-talet</a:t>
            </a:r>
          </a:p>
          <a:p>
            <a:r>
              <a:rPr lang="sv-SE" dirty="0" smtClean="0"/>
              <a:t>Malmö ungefär som New York och London</a:t>
            </a:r>
          </a:p>
          <a:p>
            <a:pPr lvl="1"/>
            <a:r>
              <a:rPr lang="sv-SE" dirty="0" smtClean="0"/>
              <a:t>Malmö knappt 1/3 utlandsfödda, London &amp; New York drygt 1/3</a:t>
            </a:r>
            <a:endParaRPr lang="sv-S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3600" dirty="0" smtClean="0"/>
              <a:t>4. Välfärdsstaten </a:t>
            </a:r>
            <a:br>
              <a:rPr lang="sv-SE" sz="3600" dirty="0" smtClean="0"/>
            </a:br>
            <a:r>
              <a:rPr lang="sv-SE" sz="3600" dirty="0" smtClean="0"/>
              <a:t> Framväxt och syften</a:t>
            </a:r>
            <a:br>
              <a:rPr lang="sv-SE" sz="3600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Framvuxen ur Europas klassamhälle: 1800-talets-tidiga l900-talets Frankrike, Tyskland, England</a:t>
            </a:r>
          </a:p>
          <a:p>
            <a:r>
              <a:rPr lang="sv-SE" dirty="0" smtClean="0"/>
              <a:t>Latinamerikansk expansion </a:t>
            </a:r>
            <a:r>
              <a:rPr lang="sv-SE" dirty="0" err="1" smtClean="0"/>
              <a:t>fr</a:t>
            </a:r>
            <a:r>
              <a:rPr lang="sv-SE" dirty="0" smtClean="0"/>
              <a:t> o m l990-talet, nu snabb asiatisk utbyggnad</a:t>
            </a:r>
          </a:p>
          <a:p>
            <a:r>
              <a:rPr lang="sv-SE" dirty="0" smtClean="0"/>
              <a:t>Många syften</a:t>
            </a:r>
          </a:p>
          <a:p>
            <a:pPr lvl="1"/>
            <a:r>
              <a:rPr lang="sv-SE" dirty="0" smtClean="0"/>
              <a:t>Social integration, upphäva fattigdom, trygghet, social utveckling, jämlikhet mm.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Sveriges välfärdsstat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Klassallianser och befolkning</a:t>
            </a:r>
          </a:p>
          <a:p>
            <a:pPr lvl="1"/>
            <a:r>
              <a:rPr lang="sv-SE" dirty="0" smtClean="0"/>
              <a:t>Arbetarförsäkringskommittén 1888: 94.25% arbetare eller  ”därmed jämförliga personer”</a:t>
            </a:r>
          </a:p>
          <a:p>
            <a:pPr lvl="1"/>
            <a:r>
              <a:rPr lang="sv-SE" dirty="0" smtClean="0"/>
              <a:t>ATP-lösningen: alla löntagare; inkomstbortfallskompensation</a:t>
            </a:r>
          </a:p>
          <a:p>
            <a:pPr lvl="1"/>
            <a:r>
              <a:rPr lang="sv-SE" dirty="0" smtClean="0"/>
              <a:t>”Kris i befolkningsfrågan”: reproduktion &amp; kvinnors valfrihet</a:t>
            </a:r>
          </a:p>
          <a:p>
            <a:pPr lvl="1"/>
            <a:r>
              <a:rPr lang="sv-SE" dirty="0" smtClean="0"/>
              <a:t>Förvärvsarbete &amp; barnomsorg</a:t>
            </a:r>
          </a:p>
          <a:p>
            <a:r>
              <a:rPr lang="sv-SE" dirty="0" smtClean="0"/>
              <a:t>Samtida syfte: allmän välfärd</a:t>
            </a:r>
          </a:p>
          <a:p>
            <a:pPr lvl="1"/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714</Words>
  <Application>Microsoft Office PowerPoint</Application>
  <PresentationFormat>Bildspel på skärmen (4:3)</PresentationFormat>
  <Paragraphs>120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18" baseType="lpstr">
      <vt:lpstr>Office-tema</vt:lpstr>
      <vt:lpstr>Malmö i världen</vt:lpstr>
      <vt:lpstr>Var är samhället? Var är de sociala problemens rötter?</vt:lpstr>
      <vt:lpstr>Världen: En inledning</vt:lpstr>
      <vt:lpstr>Var är Malmö i världen?</vt:lpstr>
      <vt:lpstr>1. Europas väg till det moderna</vt:lpstr>
      <vt:lpstr>2. Global ekonomisk utveckling</vt:lpstr>
      <vt:lpstr>3. Nutida folkvandringshistoria </vt:lpstr>
      <vt:lpstr>4. Välfärdsstaten   Framväxt och syften </vt:lpstr>
      <vt:lpstr>Sveriges välfärdsstat</vt:lpstr>
      <vt:lpstr>Utmaningar för allmän välfärd: Tre slags ojämlikhet</vt:lpstr>
      <vt:lpstr>Existentiell utjämning i Sverige I</vt:lpstr>
      <vt:lpstr>Existentiell utjämning i Sverige II</vt:lpstr>
      <vt:lpstr>Imkomstfördelning och livschanser</vt:lpstr>
      <vt:lpstr>Välfärdsstatens begränsning: Livsojämlikhet</vt:lpstr>
      <vt:lpstr>Nya utmaningar</vt:lpstr>
      <vt:lpstr>Malmö och Tammerfors</vt:lpstr>
      <vt:lpstr>Bild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Malmö i världen</dc:title>
  <dc:creator>Goran</dc:creator>
  <cp:lastModifiedBy>Goran</cp:lastModifiedBy>
  <cp:revision>35</cp:revision>
  <dcterms:created xsi:type="dcterms:W3CDTF">2012-09-04T13:17:16Z</dcterms:created>
  <dcterms:modified xsi:type="dcterms:W3CDTF">2013-09-25T09:53:10Z</dcterms:modified>
</cp:coreProperties>
</file>