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2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96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0D310-CD99-4175-9AD7-585E3A7453D6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1F33A-6368-4EE7-B221-9A220B17E6E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0D310-CD99-4175-9AD7-585E3A7453D6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1F33A-6368-4EE7-B221-9A220B17E6E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0D310-CD99-4175-9AD7-585E3A7453D6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1F33A-6368-4EE7-B221-9A220B17E6E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0D310-CD99-4175-9AD7-585E3A7453D6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1F33A-6368-4EE7-B221-9A220B17E6E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0D310-CD99-4175-9AD7-585E3A7453D6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1F33A-6368-4EE7-B221-9A220B17E6E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0D310-CD99-4175-9AD7-585E3A7453D6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1F33A-6368-4EE7-B221-9A220B17E6E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0D310-CD99-4175-9AD7-585E3A7453D6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1F33A-6368-4EE7-B221-9A220B17E6E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0D310-CD99-4175-9AD7-585E3A7453D6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1F33A-6368-4EE7-B221-9A220B17E6E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0D310-CD99-4175-9AD7-585E3A7453D6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1F33A-6368-4EE7-B221-9A220B17E6E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0D310-CD99-4175-9AD7-585E3A7453D6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1F33A-6368-4EE7-B221-9A220B17E6E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0D310-CD99-4175-9AD7-585E3A7453D6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1F33A-6368-4EE7-B221-9A220B17E6E5}" type="slidenum">
              <a:rPr lang="sv-SE" smtClean="0"/>
              <a:pPr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0D310-CD99-4175-9AD7-585E3A7453D6}" type="datetimeFigureOut">
              <a:rPr lang="sv-SE" smtClean="0"/>
              <a:pPr/>
              <a:t>2013-09-25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1F33A-6368-4EE7-B221-9A220B17E6E5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sz="3200" dirty="0" err="1" smtClean="0"/>
              <a:t>Some</a:t>
            </a:r>
            <a:r>
              <a:rPr lang="sv-SE" sz="3200" dirty="0" smtClean="0"/>
              <a:t> Fundamental </a:t>
            </a:r>
            <a:r>
              <a:rPr lang="sv-SE" sz="3200" dirty="0" err="1" smtClean="0"/>
              <a:t>Questions</a:t>
            </a:r>
            <a:r>
              <a:rPr lang="sv-SE" sz="3200" dirty="0" smtClean="0"/>
              <a:t> of </a:t>
            </a:r>
            <a:r>
              <a:rPr lang="sv-SE" sz="3200" dirty="0" err="1" smtClean="0"/>
              <a:t>Modernity</a:t>
            </a:r>
            <a:r>
              <a:rPr lang="sv-SE" sz="3200" dirty="0" smtClean="0"/>
              <a:t/>
            </a:r>
            <a:br>
              <a:rPr lang="sv-SE" sz="3200" dirty="0" smtClean="0"/>
            </a:br>
            <a:r>
              <a:rPr lang="sv-SE" sz="2800" dirty="0" smtClean="0"/>
              <a:t>A </a:t>
            </a:r>
            <a:r>
              <a:rPr lang="sv-SE" sz="2800" dirty="0" err="1" smtClean="0"/>
              <a:t>Comparative</a:t>
            </a:r>
            <a:r>
              <a:rPr lang="sv-SE" sz="2800" dirty="0" smtClean="0"/>
              <a:t> </a:t>
            </a:r>
            <a:r>
              <a:rPr lang="sv-SE" sz="2800" dirty="0" err="1" smtClean="0"/>
              <a:t>Glance</a:t>
            </a:r>
            <a:r>
              <a:rPr lang="sv-SE" sz="2800" dirty="0" smtClean="0"/>
              <a:t> at Finland, Japan, and </a:t>
            </a:r>
            <a:r>
              <a:rPr lang="sv-SE" sz="2800" dirty="0" err="1" smtClean="0"/>
              <a:t>Russia</a:t>
            </a:r>
            <a:endParaRPr lang="sv-SE" sz="3200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Göran Therborn</a:t>
            </a:r>
          </a:p>
          <a:p>
            <a:r>
              <a:rPr lang="sv-SE" dirty="0" smtClean="0"/>
              <a:t>University of </a:t>
            </a:r>
            <a:r>
              <a:rPr lang="sv-SE" dirty="0" smtClean="0"/>
              <a:t>Cambridge</a:t>
            </a:r>
          </a:p>
          <a:p>
            <a:r>
              <a:rPr lang="sv-SE" sz="2200" dirty="0" smtClean="0"/>
              <a:t>”</a:t>
            </a:r>
            <a:r>
              <a:rPr lang="sv-SE" sz="2200" dirty="0" err="1" smtClean="0"/>
              <a:t>Scrutinizing</a:t>
            </a:r>
            <a:r>
              <a:rPr lang="sv-SE" sz="2200" dirty="0" smtClean="0"/>
              <a:t> </a:t>
            </a:r>
            <a:r>
              <a:rPr lang="sv-SE" sz="2200" dirty="0" err="1" smtClean="0"/>
              <a:t>Modernities</a:t>
            </a:r>
            <a:r>
              <a:rPr lang="sv-SE" sz="2200" dirty="0" smtClean="0"/>
              <a:t>”, Alexander </a:t>
            </a:r>
            <a:r>
              <a:rPr lang="sv-SE" sz="2200" dirty="0" err="1" smtClean="0"/>
              <a:t>Institute</a:t>
            </a:r>
            <a:r>
              <a:rPr lang="sv-SE" sz="2200" dirty="0" smtClean="0"/>
              <a:t>, </a:t>
            </a:r>
            <a:r>
              <a:rPr lang="sv-SE" sz="2200" dirty="0" err="1" smtClean="0"/>
              <a:t>Helsinki</a:t>
            </a:r>
            <a:r>
              <a:rPr lang="sv-SE" sz="2200" dirty="0" smtClean="0"/>
              <a:t> 12.9.2013</a:t>
            </a:r>
            <a:endParaRPr lang="sv-SE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The </a:t>
            </a:r>
            <a:r>
              <a:rPr lang="sv-SE" dirty="0" err="1" smtClean="0"/>
              <a:t>Russian</a:t>
            </a:r>
            <a:r>
              <a:rPr lang="sv-SE" dirty="0" smtClean="0"/>
              <a:t> Hybrid</a:t>
            </a:r>
            <a:br>
              <a:rPr lang="sv-SE" dirty="0" smtClean="0"/>
            </a:br>
            <a:r>
              <a:rPr lang="sv-SE" dirty="0" smtClean="0"/>
              <a:t> I. </a:t>
            </a:r>
            <a:r>
              <a:rPr lang="sv-SE" dirty="0" err="1" smtClean="0"/>
              <a:t>Set-Up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sz="2600" dirty="0" smtClean="0"/>
              <a:t>The European </a:t>
            </a:r>
            <a:r>
              <a:rPr lang="sv-SE" sz="2600" dirty="0" err="1" smtClean="0"/>
              <a:t>Mould</a:t>
            </a:r>
            <a:endParaRPr lang="sv-SE" sz="2600" dirty="0" smtClean="0"/>
          </a:p>
          <a:p>
            <a:pPr lvl="1"/>
            <a:r>
              <a:rPr lang="sv-SE" sz="2600" dirty="0" smtClean="0"/>
              <a:t>”The </a:t>
            </a:r>
            <a:r>
              <a:rPr lang="sv-SE" sz="2600" dirty="0" err="1" smtClean="0"/>
              <a:t>Third</a:t>
            </a:r>
            <a:r>
              <a:rPr lang="sv-SE" sz="2600" dirty="0" smtClean="0"/>
              <a:t> </a:t>
            </a:r>
            <a:r>
              <a:rPr lang="sv-SE" sz="2600" dirty="0" err="1" smtClean="0"/>
              <a:t>Rome</a:t>
            </a:r>
            <a:r>
              <a:rPr lang="sv-SE" sz="2600" dirty="0" smtClean="0"/>
              <a:t>”, late 15th c. </a:t>
            </a:r>
            <a:r>
              <a:rPr lang="sv-SE" sz="2600" dirty="0" err="1" smtClean="0"/>
              <a:t>Italian</a:t>
            </a:r>
            <a:r>
              <a:rPr lang="sv-SE" sz="2600" dirty="0" smtClean="0"/>
              <a:t> </a:t>
            </a:r>
            <a:r>
              <a:rPr lang="sv-SE" sz="2600" dirty="0" err="1" smtClean="0"/>
              <a:t>architects</a:t>
            </a:r>
            <a:r>
              <a:rPr lang="sv-SE" sz="2600" dirty="0" smtClean="0"/>
              <a:t> in the </a:t>
            </a:r>
            <a:r>
              <a:rPr lang="sv-SE" sz="2600" dirty="0" err="1" smtClean="0"/>
              <a:t>Kremlin</a:t>
            </a:r>
            <a:r>
              <a:rPr lang="sv-SE" sz="2600" dirty="0" smtClean="0"/>
              <a:t>, 18th-19th c- </a:t>
            </a:r>
            <a:r>
              <a:rPr lang="sv-SE" sz="2600" dirty="0" err="1" smtClean="0"/>
              <a:t>dynastic</a:t>
            </a:r>
            <a:r>
              <a:rPr lang="sv-SE" sz="2600" dirty="0" smtClean="0"/>
              <a:t> </a:t>
            </a:r>
            <a:r>
              <a:rPr lang="sv-SE" sz="2600" dirty="0" err="1" smtClean="0"/>
              <a:t>intermarriages</a:t>
            </a:r>
            <a:r>
              <a:rPr lang="sv-SE" sz="2600" dirty="0" smtClean="0"/>
              <a:t>, </a:t>
            </a:r>
            <a:r>
              <a:rPr lang="sv-SE" sz="2600" dirty="0" err="1" smtClean="0"/>
              <a:t>upperclass</a:t>
            </a:r>
            <a:r>
              <a:rPr lang="sv-SE" sz="2600" dirty="0" smtClean="0"/>
              <a:t> </a:t>
            </a:r>
            <a:r>
              <a:rPr lang="sv-SE" sz="2600" dirty="0" err="1" smtClean="0"/>
              <a:t>Francophony</a:t>
            </a:r>
            <a:endParaRPr lang="sv-SE" sz="2600" dirty="0" smtClean="0"/>
          </a:p>
          <a:p>
            <a:pPr lvl="1"/>
            <a:r>
              <a:rPr lang="sv-SE" sz="2600" dirty="0" smtClean="0"/>
              <a:t>1st </a:t>
            </a:r>
            <a:r>
              <a:rPr lang="sv-SE" sz="2600" dirty="0" err="1" smtClean="0"/>
              <a:t>half</a:t>
            </a:r>
            <a:r>
              <a:rPr lang="sv-SE" sz="2600" dirty="0" smtClean="0"/>
              <a:t> of l9th c.: the </a:t>
            </a:r>
            <a:r>
              <a:rPr lang="sv-SE" sz="2600" i="1" dirty="0" err="1" smtClean="0"/>
              <a:t>gendarme</a:t>
            </a:r>
            <a:r>
              <a:rPr lang="sv-SE" sz="2600" dirty="0" smtClean="0"/>
              <a:t> of Europe</a:t>
            </a:r>
          </a:p>
          <a:p>
            <a:pPr lvl="1"/>
            <a:r>
              <a:rPr lang="sv-SE" sz="2600" dirty="0" smtClean="0"/>
              <a:t>European </a:t>
            </a:r>
            <a:r>
              <a:rPr lang="sv-SE" sz="2600" dirty="0" err="1" smtClean="0"/>
              <a:t>workingclass</a:t>
            </a:r>
            <a:r>
              <a:rPr lang="sv-SE" sz="2600" dirty="0" smtClean="0"/>
              <a:t> </a:t>
            </a:r>
            <a:r>
              <a:rPr lang="sv-SE" sz="2600" dirty="0" err="1" smtClean="0"/>
              <a:t>movement</a:t>
            </a:r>
            <a:endParaRPr lang="sv-SE" sz="2600" dirty="0" smtClean="0"/>
          </a:p>
          <a:p>
            <a:pPr lvl="1"/>
            <a:r>
              <a:rPr lang="sv-SE" sz="2600" dirty="0" smtClean="0"/>
              <a:t>A </a:t>
            </a:r>
            <a:r>
              <a:rPr lang="sv-SE" sz="2600" dirty="0" err="1" smtClean="0"/>
              <a:t>centre</a:t>
            </a:r>
            <a:r>
              <a:rPr lang="sv-SE" sz="2600" dirty="0" smtClean="0"/>
              <a:t> of </a:t>
            </a:r>
            <a:r>
              <a:rPr lang="sv-SE" sz="2600" dirty="0" err="1" smtClean="0"/>
              <a:t>early</a:t>
            </a:r>
            <a:r>
              <a:rPr lang="sv-SE" sz="2600" dirty="0" smtClean="0"/>
              <a:t> 20th c. European art modernism</a:t>
            </a:r>
          </a:p>
          <a:p>
            <a:r>
              <a:rPr lang="sv-SE" sz="2600" dirty="0" smtClean="0"/>
              <a:t>The </a:t>
            </a:r>
            <a:r>
              <a:rPr lang="sv-SE" sz="2600" dirty="0" err="1" smtClean="0"/>
              <a:t>Experience</a:t>
            </a:r>
            <a:r>
              <a:rPr lang="sv-SE" sz="2600" dirty="0" smtClean="0"/>
              <a:t> of </a:t>
            </a:r>
            <a:r>
              <a:rPr lang="sv-SE" sz="2600" dirty="0" err="1" smtClean="0"/>
              <a:t>Backwardness</a:t>
            </a:r>
            <a:endParaRPr lang="sv-SE" sz="2600" dirty="0" smtClean="0"/>
          </a:p>
          <a:p>
            <a:pPr lvl="1"/>
            <a:r>
              <a:rPr lang="sv-SE" sz="2400" dirty="0" err="1" smtClean="0"/>
              <a:t>Outside</a:t>
            </a:r>
            <a:r>
              <a:rPr lang="sv-SE" sz="2400" dirty="0" smtClean="0"/>
              <a:t> medieval &amp; </a:t>
            </a:r>
            <a:r>
              <a:rPr lang="sv-SE" sz="2400" dirty="0" err="1" smtClean="0"/>
              <a:t>Renaissance</a:t>
            </a:r>
            <a:r>
              <a:rPr lang="sv-SE" sz="2400" dirty="0" smtClean="0"/>
              <a:t> Europe</a:t>
            </a:r>
          </a:p>
          <a:p>
            <a:pPr lvl="1"/>
            <a:r>
              <a:rPr lang="sv-SE" sz="2400" dirty="0" err="1" smtClean="0"/>
              <a:t>Overwhelming</a:t>
            </a:r>
            <a:r>
              <a:rPr lang="sv-SE" sz="2400" dirty="0" smtClean="0"/>
              <a:t> </a:t>
            </a:r>
            <a:r>
              <a:rPr lang="sv-SE" sz="2400" dirty="0" err="1" smtClean="0"/>
              <a:t>rurality</a:t>
            </a:r>
            <a:endParaRPr lang="sv-SE" sz="2400" dirty="0" smtClean="0"/>
          </a:p>
          <a:p>
            <a:pPr lvl="1"/>
            <a:r>
              <a:rPr lang="sv-SE" sz="2400" dirty="0" err="1" smtClean="0"/>
              <a:t>Serfdom</a:t>
            </a:r>
            <a:r>
              <a:rPr lang="sv-SE" sz="2400" dirty="0" smtClean="0"/>
              <a:t> &amp; </a:t>
            </a:r>
            <a:r>
              <a:rPr lang="sv-SE" sz="2400" dirty="0" err="1" smtClean="0"/>
              <a:t>its</a:t>
            </a:r>
            <a:r>
              <a:rPr lang="sv-SE" sz="2400" dirty="0" smtClean="0"/>
              <a:t> </a:t>
            </a:r>
            <a:r>
              <a:rPr lang="sv-SE" sz="2400" dirty="0" err="1" smtClean="0"/>
              <a:t>pull-down</a:t>
            </a:r>
            <a:r>
              <a:rPr lang="sv-SE" sz="2400" dirty="0" smtClean="0"/>
              <a:t> </a:t>
            </a:r>
            <a:r>
              <a:rPr lang="sv-SE" sz="2400" dirty="0" err="1" smtClean="0"/>
              <a:t>socio-cultural</a:t>
            </a:r>
            <a:r>
              <a:rPr lang="sv-SE" sz="2400" dirty="0" smtClean="0"/>
              <a:t> </a:t>
            </a:r>
            <a:r>
              <a:rPr lang="sv-SE" sz="2400" dirty="0" err="1" smtClean="0"/>
              <a:t>effects</a:t>
            </a:r>
            <a:endParaRPr lang="sv-SE" sz="2200" dirty="0" smtClean="0"/>
          </a:p>
          <a:p>
            <a:r>
              <a:rPr lang="sv-SE" sz="2600" dirty="0" smtClean="0"/>
              <a:t>Bases of European </a:t>
            </a:r>
            <a:r>
              <a:rPr lang="sv-SE" sz="2600" dirty="0" err="1" smtClean="0"/>
              <a:t>Distanciation</a:t>
            </a:r>
            <a:endParaRPr lang="sv-SE" sz="2600" dirty="0" smtClean="0"/>
          </a:p>
          <a:p>
            <a:pPr lvl="1"/>
            <a:r>
              <a:rPr lang="sv-SE" sz="2400" dirty="0" err="1" smtClean="0"/>
              <a:t>Cultural</a:t>
            </a:r>
            <a:r>
              <a:rPr lang="sv-SE" sz="2400" dirty="0" smtClean="0"/>
              <a:t>:  </a:t>
            </a:r>
            <a:r>
              <a:rPr lang="sv-SE" sz="2400" dirty="0" err="1" smtClean="0"/>
              <a:t>Slavicism</a:t>
            </a:r>
            <a:r>
              <a:rPr lang="sv-SE" sz="2400" dirty="0" smtClean="0"/>
              <a:t> &amp; </a:t>
            </a:r>
            <a:r>
              <a:rPr lang="sv-SE" sz="2400" dirty="0" err="1" smtClean="0"/>
              <a:t>Orthodox</a:t>
            </a:r>
            <a:r>
              <a:rPr lang="sv-SE" sz="2400" dirty="0" smtClean="0"/>
              <a:t> </a:t>
            </a:r>
            <a:r>
              <a:rPr lang="sv-SE" sz="2400" dirty="0" err="1" smtClean="0"/>
              <a:t>Christianity</a:t>
            </a:r>
            <a:endParaRPr lang="sv-SE" sz="2400" dirty="0" smtClean="0"/>
          </a:p>
          <a:p>
            <a:pPr lvl="1"/>
            <a:r>
              <a:rPr lang="sv-SE" sz="2400" dirty="0" smtClean="0"/>
              <a:t>Spatial:  </a:t>
            </a:r>
            <a:r>
              <a:rPr lang="sv-SE" sz="2400" dirty="0" err="1" smtClean="0"/>
              <a:t>Eurasian</a:t>
            </a:r>
            <a:r>
              <a:rPr lang="sv-SE" sz="2400" dirty="0" smtClean="0"/>
              <a:t> bridge</a:t>
            </a:r>
          </a:p>
          <a:p>
            <a:pPr lvl="1"/>
            <a:endParaRPr lang="sv-SE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The </a:t>
            </a:r>
            <a:r>
              <a:rPr lang="sv-SE" dirty="0" err="1" smtClean="0"/>
              <a:t>Russian</a:t>
            </a:r>
            <a:r>
              <a:rPr lang="sv-SE" dirty="0" smtClean="0"/>
              <a:t> Hybrid</a:t>
            </a:r>
            <a:br>
              <a:rPr lang="sv-SE" dirty="0" smtClean="0"/>
            </a:br>
            <a:r>
              <a:rPr lang="sv-SE" dirty="0" smtClean="0"/>
              <a:t> II. </a:t>
            </a:r>
            <a:r>
              <a:rPr lang="sv-SE" dirty="0" err="1" smtClean="0"/>
              <a:t>Consequences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v-SE" dirty="0" smtClean="0"/>
              <a:t>Stalinist, statist  RM </a:t>
            </a:r>
            <a:r>
              <a:rPr lang="sv-SE" dirty="0" err="1" smtClean="0"/>
              <a:t>overtaking</a:t>
            </a:r>
            <a:r>
              <a:rPr lang="sv-SE" dirty="0" smtClean="0"/>
              <a:t> the  </a:t>
            </a:r>
            <a:r>
              <a:rPr lang="sv-SE" dirty="0" err="1" smtClean="0"/>
              <a:t>workingclass</a:t>
            </a:r>
            <a:r>
              <a:rPr lang="sv-SE" dirty="0" smtClean="0"/>
              <a:t> </a:t>
            </a:r>
            <a:r>
              <a:rPr lang="sv-SE" dirty="0" err="1" smtClean="0"/>
              <a:t>October</a:t>
            </a:r>
            <a:r>
              <a:rPr lang="sv-SE" dirty="0" smtClean="0"/>
              <a:t> Revolution</a:t>
            </a:r>
          </a:p>
          <a:p>
            <a:pPr lvl="1"/>
            <a:r>
              <a:rPr lang="sv-SE" dirty="0" err="1" smtClean="0"/>
              <a:t>Revolutionary</a:t>
            </a:r>
            <a:r>
              <a:rPr lang="sv-SE" dirty="0" smtClean="0"/>
              <a:t> </a:t>
            </a:r>
            <a:r>
              <a:rPr lang="sv-SE" dirty="0" err="1" smtClean="0"/>
              <a:t>violence</a:t>
            </a:r>
            <a:r>
              <a:rPr lang="sv-SE" dirty="0" smtClean="0"/>
              <a:t> </a:t>
            </a:r>
            <a:r>
              <a:rPr lang="sv-SE" dirty="0" err="1" smtClean="0"/>
              <a:t>adding</a:t>
            </a:r>
            <a:r>
              <a:rPr lang="sv-SE" dirty="0" smtClean="0"/>
              <a:t> to </a:t>
            </a:r>
            <a:r>
              <a:rPr lang="sv-SE" dirty="0" err="1" smtClean="0"/>
              <a:t>violent</a:t>
            </a:r>
            <a:r>
              <a:rPr lang="sv-SE" dirty="0" smtClean="0"/>
              <a:t> </a:t>
            </a:r>
            <a:r>
              <a:rPr lang="sv-SE" dirty="0" err="1" smtClean="0"/>
              <a:t>dynamics</a:t>
            </a:r>
            <a:r>
              <a:rPr lang="sv-SE" dirty="0" smtClean="0"/>
              <a:t> of RM</a:t>
            </a:r>
          </a:p>
          <a:p>
            <a:r>
              <a:rPr lang="sv-SE" dirty="0" smtClean="0"/>
              <a:t>The </a:t>
            </a:r>
            <a:r>
              <a:rPr lang="sv-SE" dirty="0" err="1" smtClean="0"/>
              <a:t>Khrushchevite</a:t>
            </a:r>
            <a:r>
              <a:rPr lang="sv-SE" dirty="0" smtClean="0"/>
              <a:t> </a:t>
            </a:r>
            <a:r>
              <a:rPr lang="sv-SE" dirty="0" err="1" smtClean="0"/>
              <a:t>project</a:t>
            </a:r>
            <a:r>
              <a:rPr lang="sv-SE" dirty="0" smtClean="0"/>
              <a:t> </a:t>
            </a:r>
            <a:r>
              <a:rPr lang="sv-SE" dirty="0" err="1" smtClean="0"/>
              <a:t>continuing</a:t>
            </a:r>
            <a:r>
              <a:rPr lang="sv-SE" dirty="0" smtClean="0"/>
              <a:t> </a:t>
            </a:r>
            <a:r>
              <a:rPr lang="sv-SE" dirty="0" err="1" smtClean="0"/>
              <a:t>catching</a:t>
            </a:r>
            <a:r>
              <a:rPr lang="sv-SE" dirty="0" smtClean="0"/>
              <a:t> up with &amp; </a:t>
            </a:r>
            <a:r>
              <a:rPr lang="sv-SE" dirty="0" err="1" smtClean="0"/>
              <a:t>overtaking</a:t>
            </a:r>
            <a:r>
              <a:rPr lang="sv-SE" dirty="0" smtClean="0"/>
              <a:t> the West - &amp; </a:t>
            </a:r>
            <a:r>
              <a:rPr lang="sv-SE" dirty="0" err="1" smtClean="0"/>
              <a:t>its</a:t>
            </a:r>
            <a:r>
              <a:rPr lang="sv-SE" dirty="0" smtClean="0"/>
              <a:t> </a:t>
            </a:r>
            <a:r>
              <a:rPr lang="sv-SE" dirty="0" err="1" smtClean="0"/>
              <a:t>imploding</a:t>
            </a:r>
            <a:r>
              <a:rPr lang="sv-SE" dirty="0" smtClean="0"/>
              <a:t> </a:t>
            </a:r>
            <a:r>
              <a:rPr lang="sv-SE" dirty="0" err="1" smtClean="0"/>
              <a:t>failure</a:t>
            </a:r>
            <a:r>
              <a:rPr lang="sv-SE" dirty="0" smtClean="0"/>
              <a:t> under </a:t>
            </a:r>
            <a:r>
              <a:rPr lang="sv-SE" dirty="0" err="1" smtClean="0"/>
              <a:t>Gorbachev</a:t>
            </a:r>
            <a:r>
              <a:rPr lang="sv-SE" dirty="0" smtClean="0"/>
              <a:t>	</a:t>
            </a:r>
          </a:p>
          <a:p>
            <a:pPr lvl="1"/>
            <a:r>
              <a:rPr lang="sv-SE" dirty="0" smtClean="0"/>
              <a:t>Social </a:t>
            </a:r>
            <a:r>
              <a:rPr lang="sv-SE" dirty="0" err="1" smtClean="0"/>
              <a:t>meaning</a:t>
            </a:r>
            <a:r>
              <a:rPr lang="sv-SE" dirty="0" smtClean="0"/>
              <a:t> of </a:t>
            </a:r>
            <a:r>
              <a:rPr lang="sv-SE" dirty="0" err="1" smtClean="0"/>
              <a:t>Communism</a:t>
            </a:r>
            <a:r>
              <a:rPr lang="sv-SE" dirty="0" smtClean="0"/>
              <a:t> </a:t>
            </a:r>
            <a:r>
              <a:rPr lang="sv-SE" dirty="0" err="1" smtClean="0"/>
              <a:t>underdeveloped</a:t>
            </a:r>
            <a:endParaRPr lang="sv-SE" dirty="0" smtClean="0"/>
          </a:p>
          <a:p>
            <a:r>
              <a:rPr lang="sv-SE" dirty="0" err="1" smtClean="0"/>
              <a:t>Post-Communist</a:t>
            </a:r>
            <a:r>
              <a:rPr lang="sv-SE" dirty="0" smtClean="0"/>
              <a:t> </a:t>
            </a:r>
            <a:r>
              <a:rPr lang="sv-SE" dirty="0" err="1" smtClean="0"/>
              <a:t>amalgamations</a:t>
            </a:r>
            <a:r>
              <a:rPr lang="sv-SE" dirty="0" smtClean="0"/>
              <a:t> of </a:t>
            </a:r>
            <a:r>
              <a:rPr lang="sv-SE" dirty="0" err="1" smtClean="0"/>
              <a:t>pre-revolutionary</a:t>
            </a:r>
            <a:r>
              <a:rPr lang="sv-SE" dirty="0" smtClean="0"/>
              <a:t> religion &amp; </a:t>
            </a:r>
            <a:r>
              <a:rPr lang="sv-SE" dirty="0" err="1" smtClean="0"/>
              <a:t>deference</a:t>
            </a:r>
            <a:r>
              <a:rPr lang="sv-SE" dirty="0" smtClean="0"/>
              <a:t> and </a:t>
            </a:r>
            <a:r>
              <a:rPr lang="sv-SE" dirty="0" err="1" smtClean="0"/>
              <a:t>Soviet</a:t>
            </a:r>
            <a:r>
              <a:rPr lang="sv-SE" dirty="0" smtClean="0"/>
              <a:t> </a:t>
            </a:r>
            <a:r>
              <a:rPr lang="sv-SE" dirty="0" err="1" smtClean="0"/>
              <a:t>big</a:t>
            </a:r>
            <a:r>
              <a:rPr lang="sv-SE" dirty="0" smtClean="0"/>
              <a:t> power institutions &amp; </a:t>
            </a:r>
            <a:r>
              <a:rPr lang="sv-SE" dirty="0" err="1" smtClean="0"/>
              <a:t>practices</a:t>
            </a:r>
            <a:endParaRPr lang="sv-SE" dirty="0" smtClean="0"/>
          </a:p>
          <a:p>
            <a:pPr lvl="1"/>
            <a:r>
              <a:rPr lang="sv-SE" dirty="0" smtClean="0"/>
              <a:t>Social reform </a:t>
            </a:r>
            <a:r>
              <a:rPr lang="sv-SE" dirty="0" err="1" smtClean="0"/>
              <a:t>perspective</a:t>
            </a:r>
            <a:r>
              <a:rPr lang="sv-SE" dirty="0" smtClean="0"/>
              <a:t> </a:t>
            </a:r>
            <a:r>
              <a:rPr lang="sv-SE" dirty="0" err="1" smtClean="0"/>
              <a:t>lost</a:t>
            </a:r>
            <a:endParaRPr lang="sv-SE" dirty="0" smtClean="0"/>
          </a:p>
          <a:p>
            <a:endParaRPr lang="sv-SE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 smtClean="0"/>
              <a:t>Prospects</a:t>
            </a:r>
            <a:r>
              <a:rPr lang="sv-SE" dirty="0" smtClean="0"/>
              <a:t>: After Modernism</a:t>
            </a:r>
            <a:br>
              <a:rPr lang="sv-SE" dirty="0" smtClean="0"/>
            </a:br>
            <a:r>
              <a:rPr lang="sv-SE" dirty="0" smtClean="0"/>
              <a:t>I. </a:t>
            </a:r>
            <a:r>
              <a:rPr lang="sv-SE" dirty="0" err="1" smtClean="0"/>
              <a:t>Current</a:t>
            </a:r>
            <a:r>
              <a:rPr lang="sv-SE" dirty="0" smtClean="0"/>
              <a:t> State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Finland</a:t>
            </a:r>
          </a:p>
          <a:p>
            <a:pPr lvl="1"/>
            <a:r>
              <a:rPr lang="sv-SE" dirty="0" err="1" smtClean="0"/>
              <a:t>Goals</a:t>
            </a:r>
            <a:r>
              <a:rPr lang="sv-SE" dirty="0" smtClean="0"/>
              <a:t> </a:t>
            </a:r>
            <a:r>
              <a:rPr lang="sv-SE" dirty="0" err="1" smtClean="0"/>
              <a:t>achieved</a:t>
            </a:r>
            <a:r>
              <a:rPr lang="sv-SE" dirty="0" smtClean="0"/>
              <a:t>: Nordic </a:t>
            </a:r>
            <a:r>
              <a:rPr lang="sv-SE" dirty="0" err="1" smtClean="0"/>
              <a:t>prosperity</a:t>
            </a:r>
            <a:r>
              <a:rPr lang="sv-SE" dirty="0" smtClean="0"/>
              <a:t>, </a:t>
            </a:r>
            <a:r>
              <a:rPr lang="sv-SE" dirty="0" err="1" smtClean="0"/>
              <a:t>independence</a:t>
            </a:r>
            <a:r>
              <a:rPr lang="sv-SE" dirty="0" smtClean="0"/>
              <a:t> of </a:t>
            </a:r>
            <a:r>
              <a:rPr lang="sv-SE" dirty="0" err="1" smtClean="0"/>
              <a:t>Russia</a:t>
            </a:r>
            <a:r>
              <a:rPr lang="sv-SE" dirty="0" smtClean="0"/>
              <a:t>, </a:t>
            </a:r>
            <a:r>
              <a:rPr lang="sv-SE" dirty="0" err="1" smtClean="0"/>
              <a:t>standing</a:t>
            </a:r>
            <a:r>
              <a:rPr lang="sv-SE" dirty="0" smtClean="0"/>
              <a:t> in Europe</a:t>
            </a:r>
          </a:p>
          <a:p>
            <a:pPr lvl="1"/>
            <a:r>
              <a:rPr lang="sv-SE" dirty="0" err="1" smtClean="0"/>
              <a:t>Lost</a:t>
            </a:r>
            <a:r>
              <a:rPr lang="sv-SE" dirty="0" smtClean="0"/>
              <a:t>: </a:t>
            </a:r>
            <a:r>
              <a:rPr lang="sv-SE" dirty="0" err="1" smtClean="0"/>
              <a:t>frontier</a:t>
            </a:r>
            <a:r>
              <a:rPr lang="sv-SE" dirty="0" smtClean="0"/>
              <a:t> of electronics &amp; design</a:t>
            </a:r>
          </a:p>
          <a:p>
            <a:r>
              <a:rPr lang="sv-SE" dirty="0" smtClean="0"/>
              <a:t>Japan</a:t>
            </a:r>
          </a:p>
          <a:p>
            <a:pPr lvl="1"/>
            <a:r>
              <a:rPr lang="sv-SE" dirty="0" err="1" smtClean="0"/>
              <a:t>Achieved</a:t>
            </a:r>
            <a:r>
              <a:rPr lang="sv-SE" dirty="0" smtClean="0"/>
              <a:t>: </a:t>
            </a:r>
            <a:r>
              <a:rPr lang="sv-SE" dirty="0" err="1" smtClean="0"/>
              <a:t>economic</a:t>
            </a:r>
            <a:r>
              <a:rPr lang="sv-SE" dirty="0" smtClean="0"/>
              <a:t>  world power</a:t>
            </a:r>
          </a:p>
          <a:p>
            <a:pPr lvl="1"/>
            <a:r>
              <a:rPr lang="sv-SE" dirty="0" err="1" smtClean="0"/>
              <a:t>Lost</a:t>
            </a:r>
            <a:r>
              <a:rPr lang="sv-SE" dirty="0" smtClean="0"/>
              <a:t>: </a:t>
            </a:r>
            <a:r>
              <a:rPr lang="sv-SE" dirty="0" err="1" smtClean="0"/>
              <a:t>Chance</a:t>
            </a:r>
            <a:r>
              <a:rPr lang="sv-SE" dirty="0" smtClean="0"/>
              <a:t> of </a:t>
            </a:r>
            <a:r>
              <a:rPr lang="sv-SE" dirty="0" err="1" smtClean="0"/>
              <a:t>becoming</a:t>
            </a:r>
            <a:r>
              <a:rPr lang="sv-SE" dirty="0" smtClean="0"/>
              <a:t> No. 1</a:t>
            </a:r>
          </a:p>
          <a:p>
            <a:r>
              <a:rPr lang="sv-SE" dirty="0" err="1" smtClean="0"/>
              <a:t>Russia</a:t>
            </a:r>
            <a:endParaRPr lang="sv-SE" dirty="0" smtClean="0"/>
          </a:p>
          <a:p>
            <a:pPr lvl="1"/>
            <a:r>
              <a:rPr lang="sv-SE" dirty="0" err="1" smtClean="0"/>
              <a:t>Achieved</a:t>
            </a:r>
            <a:r>
              <a:rPr lang="sv-SE" dirty="0" smtClean="0"/>
              <a:t>: </a:t>
            </a:r>
            <a:r>
              <a:rPr lang="sv-SE" dirty="0" err="1" smtClean="0"/>
              <a:t>Return</a:t>
            </a:r>
            <a:r>
              <a:rPr lang="sv-SE" dirty="0" smtClean="0"/>
              <a:t> to </a:t>
            </a:r>
            <a:r>
              <a:rPr lang="sv-SE" dirty="0" err="1" smtClean="0"/>
              <a:t>big</a:t>
            </a:r>
            <a:r>
              <a:rPr lang="sv-SE" dirty="0" smtClean="0"/>
              <a:t> power status</a:t>
            </a:r>
          </a:p>
          <a:p>
            <a:pPr lvl="1"/>
            <a:r>
              <a:rPr lang="sv-SE" dirty="0" err="1" smtClean="0"/>
              <a:t>Lost</a:t>
            </a:r>
            <a:r>
              <a:rPr lang="sv-SE" dirty="0" smtClean="0"/>
              <a:t>: </a:t>
            </a:r>
            <a:r>
              <a:rPr lang="sv-SE" dirty="0" err="1" smtClean="0"/>
              <a:t>parity</a:t>
            </a:r>
            <a:r>
              <a:rPr lang="sv-SE" dirty="0" smtClean="0"/>
              <a:t> with US, &amp; </a:t>
            </a:r>
            <a:r>
              <a:rPr lang="sv-SE" dirty="0" err="1" smtClean="0"/>
              <a:t>chance</a:t>
            </a:r>
            <a:r>
              <a:rPr lang="sv-SE" dirty="0" smtClean="0"/>
              <a:t> of </a:t>
            </a:r>
            <a:r>
              <a:rPr lang="sv-SE" dirty="0" err="1" smtClean="0"/>
              <a:t>overtaking</a:t>
            </a:r>
            <a:r>
              <a:rPr lang="sv-SE" dirty="0" smtClean="0"/>
              <a:t> it</a:t>
            </a:r>
            <a:endParaRPr lang="sv-SE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 smtClean="0"/>
              <a:t>Prospects</a:t>
            </a:r>
            <a:r>
              <a:rPr lang="sv-SE" dirty="0" smtClean="0"/>
              <a:t>: After Modernism</a:t>
            </a:r>
            <a:br>
              <a:rPr lang="sv-SE" dirty="0" smtClean="0"/>
            </a:br>
            <a:r>
              <a:rPr lang="sv-SE" dirty="0" smtClean="0"/>
              <a:t>II. </a:t>
            </a:r>
            <a:r>
              <a:rPr lang="sv-SE" dirty="0" err="1" smtClean="0"/>
              <a:t>Futures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 smtClean="0"/>
              <a:t>Finland</a:t>
            </a:r>
          </a:p>
          <a:p>
            <a:pPr lvl="1"/>
            <a:r>
              <a:rPr lang="sv-SE" dirty="0" err="1" smtClean="0"/>
              <a:t>Possibility</a:t>
            </a:r>
            <a:r>
              <a:rPr lang="sv-SE" dirty="0" smtClean="0"/>
              <a:t> of </a:t>
            </a:r>
            <a:r>
              <a:rPr lang="sv-SE" dirty="0" err="1" smtClean="0"/>
              <a:t>peaceful</a:t>
            </a:r>
            <a:r>
              <a:rPr lang="sv-SE" dirty="0" smtClean="0"/>
              <a:t> </a:t>
            </a:r>
            <a:r>
              <a:rPr lang="sv-SE" dirty="0" err="1" smtClean="0"/>
              <a:t>prosperous</a:t>
            </a:r>
            <a:r>
              <a:rPr lang="sv-SE" dirty="0" smtClean="0"/>
              <a:t> </a:t>
            </a:r>
            <a:r>
              <a:rPr lang="sv-SE" dirty="0" err="1" smtClean="0"/>
              <a:t>periphery</a:t>
            </a:r>
            <a:r>
              <a:rPr lang="sv-SE" dirty="0" smtClean="0"/>
              <a:t> </a:t>
            </a:r>
            <a:r>
              <a:rPr lang="sv-SE" dirty="0" err="1" smtClean="0"/>
              <a:t>without</a:t>
            </a:r>
            <a:r>
              <a:rPr lang="sv-SE" dirty="0" smtClean="0"/>
              <a:t> </a:t>
            </a:r>
            <a:r>
              <a:rPr lang="sv-SE" dirty="0" err="1" smtClean="0"/>
              <a:t>much</a:t>
            </a:r>
            <a:r>
              <a:rPr lang="sv-SE" dirty="0" smtClean="0"/>
              <a:t> </a:t>
            </a:r>
            <a:r>
              <a:rPr lang="sv-SE" dirty="0" err="1" smtClean="0"/>
              <a:t>need</a:t>
            </a:r>
            <a:r>
              <a:rPr lang="sv-SE" dirty="0" smtClean="0"/>
              <a:t> of modernism, </a:t>
            </a:r>
            <a:r>
              <a:rPr lang="sv-SE" dirty="0" err="1" smtClean="0"/>
              <a:t>though</a:t>
            </a:r>
            <a:r>
              <a:rPr lang="sv-SE" dirty="0" smtClean="0"/>
              <a:t> </a:t>
            </a:r>
            <a:r>
              <a:rPr lang="sv-SE" dirty="0" err="1" smtClean="0"/>
              <a:t>clouded</a:t>
            </a:r>
            <a:r>
              <a:rPr lang="sv-SE" dirty="0" smtClean="0"/>
              <a:t> by the </a:t>
            </a:r>
            <a:r>
              <a:rPr lang="sv-SE" dirty="0" err="1" smtClean="0"/>
              <a:t>fall/sale</a:t>
            </a:r>
            <a:r>
              <a:rPr lang="sv-SE" dirty="0" smtClean="0"/>
              <a:t> of Nokia and the </a:t>
            </a:r>
            <a:r>
              <a:rPr lang="sv-SE" dirty="0" err="1" smtClean="0"/>
              <a:t>coming</a:t>
            </a:r>
            <a:r>
              <a:rPr lang="sv-SE" dirty="0" smtClean="0"/>
              <a:t> </a:t>
            </a:r>
            <a:r>
              <a:rPr lang="sv-SE" dirty="0" err="1" smtClean="0"/>
              <a:t>structural</a:t>
            </a:r>
            <a:r>
              <a:rPr lang="sv-SE" dirty="0" smtClean="0"/>
              <a:t> </a:t>
            </a:r>
            <a:r>
              <a:rPr lang="sv-SE" dirty="0" err="1" smtClean="0"/>
              <a:t>decline</a:t>
            </a:r>
            <a:r>
              <a:rPr lang="sv-SE" dirty="0" smtClean="0"/>
              <a:t> of the </a:t>
            </a:r>
            <a:r>
              <a:rPr lang="sv-SE" dirty="0" err="1" smtClean="0"/>
              <a:t>pulp</a:t>
            </a:r>
            <a:r>
              <a:rPr lang="sv-SE" dirty="0" smtClean="0"/>
              <a:t> &amp; </a:t>
            </a:r>
            <a:r>
              <a:rPr lang="sv-SE" dirty="0" err="1" smtClean="0"/>
              <a:t>paper</a:t>
            </a:r>
            <a:r>
              <a:rPr lang="sv-SE" dirty="0" smtClean="0"/>
              <a:t> </a:t>
            </a:r>
            <a:r>
              <a:rPr lang="sv-SE" dirty="0" err="1" smtClean="0"/>
              <a:t>industry</a:t>
            </a:r>
            <a:endParaRPr lang="sv-SE" dirty="0" smtClean="0"/>
          </a:p>
          <a:p>
            <a:r>
              <a:rPr lang="sv-SE" dirty="0" smtClean="0"/>
              <a:t>Japan</a:t>
            </a:r>
          </a:p>
          <a:p>
            <a:pPr lvl="1"/>
            <a:r>
              <a:rPr lang="sv-SE" dirty="0" err="1" smtClean="0"/>
              <a:t>Difficulties</a:t>
            </a:r>
            <a:r>
              <a:rPr lang="sv-SE" dirty="0" smtClean="0"/>
              <a:t> to </a:t>
            </a:r>
            <a:r>
              <a:rPr lang="sv-SE" dirty="0" err="1" smtClean="0"/>
              <a:t>adapt</a:t>
            </a:r>
            <a:r>
              <a:rPr lang="sv-SE" dirty="0" smtClean="0"/>
              <a:t> to </a:t>
            </a:r>
            <a:r>
              <a:rPr lang="sv-SE" dirty="0" err="1" smtClean="0"/>
              <a:t>old</a:t>
            </a:r>
            <a:r>
              <a:rPr lang="sv-SE" dirty="0" smtClean="0"/>
              <a:t> age </a:t>
            </a:r>
            <a:r>
              <a:rPr lang="sv-SE" dirty="0" err="1" smtClean="0"/>
              <a:t>serenity</a:t>
            </a:r>
            <a:r>
              <a:rPr lang="sv-SE" dirty="0" smtClean="0"/>
              <a:t>, </a:t>
            </a:r>
            <a:r>
              <a:rPr lang="sv-SE" i="1" dirty="0" err="1" smtClean="0"/>
              <a:t>blocage</a:t>
            </a:r>
            <a:r>
              <a:rPr lang="sv-SE" i="1" dirty="0" smtClean="0"/>
              <a:t> </a:t>
            </a:r>
            <a:r>
              <a:rPr lang="sv-SE" dirty="0" smtClean="0"/>
              <a:t> of immigration, </a:t>
            </a:r>
            <a:r>
              <a:rPr lang="sv-SE" dirty="0" err="1" smtClean="0"/>
              <a:t>current</a:t>
            </a:r>
            <a:r>
              <a:rPr lang="sv-SE" dirty="0" smtClean="0"/>
              <a:t> </a:t>
            </a:r>
            <a:r>
              <a:rPr lang="sv-SE" dirty="0" err="1" smtClean="0"/>
              <a:t>attempt</a:t>
            </a:r>
            <a:r>
              <a:rPr lang="sv-SE" dirty="0" smtClean="0"/>
              <a:t> at nationalist </a:t>
            </a:r>
            <a:r>
              <a:rPr lang="sv-SE" dirty="0" err="1" smtClean="0"/>
              <a:t>growth</a:t>
            </a:r>
            <a:r>
              <a:rPr lang="sv-SE" dirty="0" smtClean="0"/>
              <a:t> </a:t>
            </a:r>
            <a:r>
              <a:rPr lang="sv-SE" dirty="0" err="1" smtClean="0"/>
              <a:t>unlikely</a:t>
            </a:r>
            <a:r>
              <a:rPr lang="sv-SE" dirty="0" smtClean="0"/>
              <a:t> </a:t>
            </a:r>
            <a:r>
              <a:rPr lang="sv-SE" dirty="0" err="1" smtClean="0"/>
              <a:t>sustainability</a:t>
            </a:r>
            <a:endParaRPr lang="sv-SE" dirty="0" smtClean="0"/>
          </a:p>
          <a:p>
            <a:pPr lvl="1"/>
            <a:r>
              <a:rPr lang="sv-SE" dirty="0" err="1" smtClean="0"/>
              <a:t>Improbable</a:t>
            </a:r>
            <a:r>
              <a:rPr lang="sv-SE" dirty="0" smtClean="0"/>
              <a:t> </a:t>
            </a:r>
            <a:r>
              <a:rPr lang="sv-SE" dirty="0" err="1" smtClean="0"/>
              <a:t>but</a:t>
            </a:r>
            <a:r>
              <a:rPr lang="sv-SE" dirty="0" smtClean="0"/>
              <a:t> still </a:t>
            </a:r>
            <a:r>
              <a:rPr lang="sv-SE" dirty="0" err="1" smtClean="0"/>
              <a:t>conceivable</a:t>
            </a:r>
            <a:r>
              <a:rPr lang="sv-SE" dirty="0" smtClean="0"/>
              <a:t> </a:t>
            </a:r>
            <a:r>
              <a:rPr lang="sv-SE" dirty="0" err="1" smtClean="0"/>
              <a:t>prospect</a:t>
            </a:r>
            <a:r>
              <a:rPr lang="sv-SE" dirty="0" smtClean="0"/>
              <a:t> of ”</a:t>
            </a:r>
            <a:r>
              <a:rPr lang="sv-SE" dirty="0" err="1" smtClean="0"/>
              <a:t>overcoming</a:t>
            </a:r>
            <a:r>
              <a:rPr lang="sv-SE" dirty="0" smtClean="0"/>
              <a:t> </a:t>
            </a:r>
            <a:r>
              <a:rPr lang="sv-SE" dirty="0" err="1" smtClean="0"/>
              <a:t>modernity</a:t>
            </a:r>
            <a:r>
              <a:rPr lang="sv-SE" dirty="0" smtClean="0"/>
              <a:t>”, as a </a:t>
            </a:r>
            <a:r>
              <a:rPr lang="sv-SE" dirty="0" err="1" smtClean="0"/>
              <a:t>secure</a:t>
            </a:r>
            <a:r>
              <a:rPr lang="sv-SE" dirty="0" smtClean="0"/>
              <a:t>, serene, </a:t>
            </a:r>
            <a:r>
              <a:rPr lang="sv-SE" dirty="0" err="1" smtClean="0"/>
              <a:t>aesthetic</a:t>
            </a:r>
            <a:r>
              <a:rPr lang="sv-SE" dirty="0" smtClean="0"/>
              <a:t> </a:t>
            </a:r>
            <a:r>
              <a:rPr lang="sv-SE" dirty="0" err="1" smtClean="0"/>
              <a:t>stationary</a:t>
            </a:r>
            <a:r>
              <a:rPr lang="sv-SE" dirty="0" smtClean="0"/>
              <a:t> </a:t>
            </a:r>
            <a:r>
              <a:rPr lang="sv-SE" dirty="0" err="1" smtClean="0"/>
              <a:t>state</a:t>
            </a:r>
            <a:endParaRPr lang="sv-SE" dirty="0" smtClean="0"/>
          </a:p>
          <a:p>
            <a:r>
              <a:rPr lang="sv-SE" dirty="0" err="1" smtClean="0"/>
              <a:t>Russia</a:t>
            </a:r>
            <a:endParaRPr lang="sv-SE" dirty="0" smtClean="0"/>
          </a:p>
          <a:p>
            <a:pPr lvl="1"/>
            <a:r>
              <a:rPr lang="sv-SE" dirty="0" smtClean="0"/>
              <a:t>Fragile </a:t>
            </a:r>
            <a:r>
              <a:rPr lang="sv-SE" dirty="0" err="1" smtClean="0"/>
              <a:t>economy</a:t>
            </a:r>
            <a:r>
              <a:rPr lang="sv-SE" dirty="0" smtClean="0"/>
              <a:t>, </a:t>
            </a:r>
            <a:r>
              <a:rPr lang="sv-SE" dirty="0" err="1" smtClean="0"/>
              <a:t>brittle</a:t>
            </a:r>
            <a:r>
              <a:rPr lang="sv-SE" dirty="0" smtClean="0"/>
              <a:t> </a:t>
            </a:r>
            <a:r>
              <a:rPr lang="sv-SE" dirty="0" err="1" smtClean="0"/>
              <a:t>political</a:t>
            </a:r>
            <a:r>
              <a:rPr lang="sv-SE" dirty="0" smtClean="0"/>
              <a:t> institutions, </a:t>
            </a:r>
            <a:r>
              <a:rPr lang="sv-SE" dirty="0" err="1" smtClean="0"/>
              <a:t>clearly</a:t>
            </a:r>
            <a:r>
              <a:rPr lang="sv-SE" dirty="0" smtClean="0"/>
              <a:t> in </a:t>
            </a:r>
            <a:r>
              <a:rPr lang="sv-SE" dirty="0" err="1" smtClean="0"/>
              <a:t>need</a:t>
            </a:r>
            <a:r>
              <a:rPr lang="sv-SE" dirty="0" smtClean="0"/>
              <a:t> of </a:t>
            </a:r>
            <a:r>
              <a:rPr lang="sv-SE" dirty="0" err="1" smtClean="0"/>
              <a:t>some</a:t>
            </a:r>
            <a:r>
              <a:rPr lang="sv-SE" dirty="0" smtClean="0"/>
              <a:t> </a:t>
            </a:r>
            <a:r>
              <a:rPr lang="sv-SE" dirty="0" err="1" smtClean="0"/>
              <a:t>futuristic</a:t>
            </a:r>
            <a:r>
              <a:rPr lang="sv-SE" dirty="0" smtClean="0"/>
              <a:t> modernist social </a:t>
            </a:r>
            <a:r>
              <a:rPr lang="sv-SE" dirty="0" err="1" smtClean="0"/>
              <a:t>project</a:t>
            </a:r>
            <a:endParaRPr lang="sv-SE" dirty="0" smtClean="0"/>
          </a:p>
          <a:p>
            <a:endParaRPr lang="sv-SE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 smtClean="0"/>
              <a:t>Modernity</a:t>
            </a:r>
            <a:r>
              <a:rPr lang="sv-SE" dirty="0" smtClean="0"/>
              <a:t>: </a:t>
            </a:r>
            <a:r>
              <a:rPr lang="sv-SE" dirty="0" err="1" smtClean="0"/>
              <a:t>Making</a:t>
            </a:r>
            <a:r>
              <a:rPr lang="sv-SE" dirty="0" smtClean="0"/>
              <a:t> </a:t>
            </a:r>
            <a:r>
              <a:rPr lang="sv-SE" dirty="0" err="1" smtClean="0"/>
              <a:t>Use</a:t>
            </a:r>
            <a:r>
              <a:rPr lang="sv-SE" dirty="0" smtClean="0"/>
              <a:t> of a </a:t>
            </a:r>
            <a:r>
              <a:rPr lang="sv-SE" dirty="0" err="1" smtClean="0"/>
              <a:t>Concept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 smtClean="0"/>
              <a:t>Avoiding</a:t>
            </a:r>
            <a:r>
              <a:rPr lang="sv-SE" dirty="0" smtClean="0"/>
              <a:t> redundant </a:t>
            </a:r>
            <a:r>
              <a:rPr lang="sv-SE" dirty="0" err="1" smtClean="0"/>
              <a:t>labelling</a:t>
            </a:r>
            <a:endParaRPr lang="sv-SE" dirty="0" smtClean="0"/>
          </a:p>
          <a:p>
            <a:r>
              <a:rPr lang="sv-SE" dirty="0" err="1" smtClean="0"/>
              <a:t>Avoiding</a:t>
            </a:r>
            <a:r>
              <a:rPr lang="sv-SE" dirty="0" smtClean="0"/>
              <a:t> </a:t>
            </a:r>
            <a:r>
              <a:rPr lang="sv-SE" dirty="0" err="1" smtClean="0"/>
              <a:t>idiosyncracy</a:t>
            </a:r>
            <a:r>
              <a:rPr lang="sv-SE" dirty="0" smtClean="0"/>
              <a:t>: </a:t>
            </a:r>
            <a:r>
              <a:rPr lang="sv-SE" dirty="0" err="1" smtClean="0"/>
              <a:t>etymological</a:t>
            </a:r>
            <a:r>
              <a:rPr lang="sv-SE" dirty="0" smtClean="0"/>
              <a:t> </a:t>
            </a:r>
            <a:r>
              <a:rPr lang="sv-SE" dirty="0" err="1" smtClean="0"/>
              <a:t>respect</a:t>
            </a:r>
            <a:endParaRPr lang="sv-SE" dirty="0" smtClean="0"/>
          </a:p>
          <a:p>
            <a:r>
              <a:rPr lang="sv-SE" dirty="0" err="1" smtClean="0"/>
              <a:t>Opening</a:t>
            </a:r>
            <a:r>
              <a:rPr lang="sv-SE" dirty="0" smtClean="0"/>
              <a:t> </a:t>
            </a:r>
            <a:r>
              <a:rPr lang="sv-SE" dirty="0" err="1" smtClean="0"/>
              <a:t>investigations</a:t>
            </a:r>
            <a:endParaRPr lang="sv-SE" dirty="0" smtClean="0"/>
          </a:p>
          <a:p>
            <a:pPr>
              <a:buNone/>
            </a:pPr>
            <a:endParaRPr lang="sv-SE" dirty="0" smtClean="0"/>
          </a:p>
          <a:p>
            <a:pPr>
              <a:buNone/>
            </a:pPr>
            <a:r>
              <a:rPr lang="sv-SE" dirty="0" smtClean="0"/>
              <a:t>A </a:t>
            </a:r>
            <a:r>
              <a:rPr lang="sv-SE" u="sng" dirty="0" smtClean="0"/>
              <a:t>time </a:t>
            </a:r>
            <a:r>
              <a:rPr lang="sv-SE" u="sng" dirty="0" err="1" smtClean="0"/>
              <a:t>culture</a:t>
            </a:r>
            <a:r>
              <a:rPr lang="sv-SE" dirty="0" smtClean="0"/>
              <a:t>, </a:t>
            </a:r>
            <a:r>
              <a:rPr lang="sv-SE" dirty="0" err="1" smtClean="0"/>
              <a:t>focusing</a:t>
            </a:r>
            <a:r>
              <a:rPr lang="sv-SE" dirty="0" smtClean="0"/>
              <a:t> on the present &amp; </a:t>
            </a:r>
            <a:r>
              <a:rPr lang="sv-SE" dirty="0" err="1" smtClean="0"/>
              <a:t>oriented</a:t>
            </a:r>
            <a:r>
              <a:rPr lang="sv-SE" dirty="0" smtClean="0"/>
              <a:t> </a:t>
            </a:r>
            <a:r>
              <a:rPr lang="sv-SE" dirty="0" err="1" smtClean="0"/>
              <a:t>towards</a:t>
            </a:r>
            <a:r>
              <a:rPr lang="sv-SE" dirty="0" smtClean="0"/>
              <a:t> a new </a:t>
            </a:r>
            <a:r>
              <a:rPr lang="sv-SE" dirty="0" err="1" smtClean="0"/>
              <a:t>thisworldly</a:t>
            </a:r>
            <a:r>
              <a:rPr lang="sv-SE" dirty="0" smtClean="0"/>
              <a:t> </a:t>
            </a:r>
            <a:r>
              <a:rPr lang="sv-SE" dirty="0" err="1" smtClean="0"/>
              <a:t>future</a:t>
            </a:r>
            <a:r>
              <a:rPr lang="sv-SE" dirty="0" smtClean="0"/>
              <a:t>, </a:t>
            </a:r>
            <a:r>
              <a:rPr lang="sv-SE" dirty="0" err="1" smtClean="0"/>
              <a:t>questioning/rejecting</a:t>
            </a:r>
            <a:r>
              <a:rPr lang="sv-SE" dirty="0" smtClean="0"/>
              <a:t> the </a:t>
            </a:r>
            <a:r>
              <a:rPr lang="sv-SE" dirty="0" err="1" smtClean="0"/>
              <a:t>authority</a:t>
            </a:r>
            <a:r>
              <a:rPr lang="sv-SE" dirty="0" smtClean="0"/>
              <a:t> of the </a:t>
            </a:r>
            <a:r>
              <a:rPr lang="sv-SE" dirty="0" err="1" smtClean="0"/>
              <a:t>past</a:t>
            </a:r>
            <a:endParaRPr lang="sv-S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Breakthroughs</a:t>
            </a:r>
            <a:r>
              <a:rPr lang="sv-SE" dirty="0" smtClean="0"/>
              <a:t> of </a:t>
            </a:r>
            <a:r>
              <a:rPr lang="sv-SE" dirty="0" err="1" smtClean="0"/>
              <a:t>Modernity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 err="1" smtClean="0"/>
              <a:t>Conception</a:t>
            </a:r>
            <a:r>
              <a:rPr lang="sv-SE" dirty="0" smtClean="0"/>
              <a:t> of History</a:t>
            </a:r>
          </a:p>
          <a:p>
            <a:pPr lvl="1"/>
            <a:r>
              <a:rPr lang="sv-SE" dirty="0" err="1" smtClean="0"/>
              <a:t>Linear</a:t>
            </a:r>
            <a:r>
              <a:rPr lang="sv-SE" dirty="0" smtClean="0"/>
              <a:t> , </a:t>
            </a:r>
            <a:r>
              <a:rPr lang="sv-SE" dirty="0" err="1" smtClean="0"/>
              <a:t>Evolutionary</a:t>
            </a:r>
            <a:r>
              <a:rPr lang="sv-SE" dirty="0" smtClean="0"/>
              <a:t>: 18th c. </a:t>
            </a:r>
            <a:r>
              <a:rPr lang="sv-SE" dirty="0" err="1" smtClean="0"/>
              <a:t>Enlightenment</a:t>
            </a:r>
            <a:endParaRPr lang="sv-SE" dirty="0" smtClean="0"/>
          </a:p>
          <a:p>
            <a:r>
              <a:rPr lang="sv-SE" dirty="0" err="1" smtClean="0"/>
              <a:t>Cognition</a:t>
            </a:r>
            <a:endParaRPr lang="sv-SE" dirty="0" smtClean="0"/>
          </a:p>
          <a:p>
            <a:pPr lvl="1"/>
            <a:r>
              <a:rPr lang="sv-SE" dirty="0" err="1" smtClean="0"/>
              <a:t>Ancient</a:t>
            </a:r>
            <a:r>
              <a:rPr lang="sv-SE" dirty="0" smtClean="0"/>
              <a:t> </a:t>
            </a:r>
            <a:r>
              <a:rPr lang="sv-SE" dirty="0" err="1" smtClean="0"/>
              <a:t>authority</a:t>
            </a:r>
            <a:r>
              <a:rPr lang="sv-SE" dirty="0" smtClean="0"/>
              <a:t> </a:t>
            </a:r>
            <a:r>
              <a:rPr lang="sv-SE" dirty="0" err="1" smtClean="0"/>
              <a:t>rejected</a:t>
            </a:r>
            <a:r>
              <a:rPr lang="sv-SE" dirty="0" smtClean="0"/>
              <a:t>: </a:t>
            </a:r>
            <a:r>
              <a:rPr lang="sv-SE" dirty="0" err="1" smtClean="0"/>
              <a:t>Vesalius</a:t>
            </a:r>
            <a:r>
              <a:rPr lang="sv-SE" dirty="0" smtClean="0"/>
              <a:t>, Bacon, Descartes et al : late 16th-early 17th c.</a:t>
            </a:r>
          </a:p>
          <a:p>
            <a:r>
              <a:rPr lang="sv-SE" dirty="0" err="1" smtClean="0"/>
              <a:t>Aesthetics</a:t>
            </a:r>
            <a:endParaRPr lang="sv-SE" dirty="0" smtClean="0"/>
          </a:p>
          <a:p>
            <a:pPr lvl="1"/>
            <a:r>
              <a:rPr lang="sv-SE" dirty="0" err="1" smtClean="0"/>
              <a:t>Partial</a:t>
            </a:r>
            <a:r>
              <a:rPr lang="sv-SE" dirty="0" smtClean="0"/>
              <a:t> breaks: </a:t>
            </a:r>
            <a:r>
              <a:rPr lang="sv-SE" dirty="0" err="1" smtClean="0"/>
              <a:t>Renaissance</a:t>
            </a:r>
            <a:r>
              <a:rPr lang="sv-SE" dirty="0" smtClean="0"/>
              <a:t>; </a:t>
            </a:r>
            <a:r>
              <a:rPr lang="sv-SE" i="1" dirty="0" err="1" smtClean="0"/>
              <a:t>Quérelle</a:t>
            </a:r>
            <a:r>
              <a:rPr lang="sv-SE" i="1" dirty="0" smtClean="0"/>
              <a:t> des </a:t>
            </a:r>
            <a:r>
              <a:rPr lang="sv-SE" i="1" dirty="0" err="1" smtClean="0"/>
              <a:t>anciens</a:t>
            </a:r>
            <a:r>
              <a:rPr lang="sv-SE" i="1" dirty="0" smtClean="0"/>
              <a:t> et des modernes</a:t>
            </a:r>
          </a:p>
          <a:p>
            <a:pPr lvl="1"/>
            <a:r>
              <a:rPr lang="sv-SE" dirty="0" smtClean="0"/>
              <a:t>Full break, late 19th c.: Baudelaire, Impressionism, </a:t>
            </a:r>
            <a:r>
              <a:rPr lang="sv-SE" i="1" dirty="0" smtClean="0"/>
              <a:t>Art </a:t>
            </a:r>
            <a:r>
              <a:rPr lang="sv-SE" i="1" dirty="0" err="1" smtClean="0"/>
              <a:t>Nouveau</a:t>
            </a:r>
            <a:endParaRPr lang="sv-SE" i="1" dirty="0" smtClean="0"/>
          </a:p>
          <a:p>
            <a:r>
              <a:rPr lang="sv-SE" dirty="0" smtClean="0"/>
              <a:t>Economics</a:t>
            </a:r>
          </a:p>
          <a:p>
            <a:pPr lvl="1"/>
            <a:r>
              <a:rPr lang="sv-SE" dirty="0" err="1" smtClean="0"/>
              <a:t>Radical</a:t>
            </a:r>
            <a:r>
              <a:rPr lang="sv-SE" dirty="0" smtClean="0"/>
              <a:t> </a:t>
            </a:r>
            <a:r>
              <a:rPr lang="sv-SE" dirty="0" err="1" smtClean="0"/>
              <a:t>agricultural</a:t>
            </a:r>
            <a:r>
              <a:rPr lang="sv-SE" dirty="0" smtClean="0"/>
              <a:t> </a:t>
            </a:r>
            <a:r>
              <a:rPr lang="sv-SE" dirty="0" err="1" smtClean="0"/>
              <a:t>improvement</a:t>
            </a:r>
            <a:r>
              <a:rPr lang="sv-SE" dirty="0" smtClean="0"/>
              <a:t>; </a:t>
            </a:r>
            <a:r>
              <a:rPr lang="sv-SE" dirty="0" err="1" smtClean="0"/>
              <a:t>industrialization</a:t>
            </a:r>
            <a:endParaRPr lang="sv-SE" dirty="0" smtClean="0"/>
          </a:p>
          <a:p>
            <a:r>
              <a:rPr lang="sv-SE" dirty="0" err="1" smtClean="0"/>
              <a:t>Politics</a:t>
            </a:r>
            <a:endParaRPr lang="sv-SE" dirty="0" smtClean="0"/>
          </a:p>
          <a:p>
            <a:pPr lvl="1"/>
            <a:r>
              <a:rPr lang="sv-SE" dirty="0" smtClean="0"/>
              <a:t>Re-form &amp; </a:t>
            </a:r>
            <a:r>
              <a:rPr lang="sv-SE" dirty="0" err="1" smtClean="0"/>
              <a:t>re-volution</a:t>
            </a:r>
            <a:r>
              <a:rPr lang="sv-SE" dirty="0" smtClean="0"/>
              <a:t> </a:t>
            </a:r>
            <a:r>
              <a:rPr lang="sv-SE" dirty="0" err="1" smtClean="0"/>
              <a:t>turned</a:t>
            </a:r>
            <a:r>
              <a:rPr lang="sv-SE" dirty="0" smtClean="0"/>
              <a:t> to the </a:t>
            </a:r>
            <a:r>
              <a:rPr lang="sv-SE" dirty="0" err="1" smtClean="0"/>
              <a:t>future</a:t>
            </a:r>
            <a:endParaRPr lang="sv-SE" dirty="0" smtClean="0"/>
          </a:p>
          <a:p>
            <a:pPr lvl="1"/>
            <a:r>
              <a:rPr lang="sv-SE" dirty="0" err="1" smtClean="0"/>
              <a:t>Politics</a:t>
            </a:r>
            <a:r>
              <a:rPr lang="sv-SE" dirty="0" smtClean="0"/>
              <a:t> of nations, </a:t>
            </a:r>
            <a:r>
              <a:rPr lang="sv-SE" dirty="0" err="1" smtClean="0"/>
              <a:t>nation-states</a:t>
            </a:r>
            <a:endParaRPr lang="sv-SE" dirty="0" smtClean="0"/>
          </a:p>
          <a:p>
            <a:pPr lvl="1"/>
            <a:endParaRPr lang="sv-SE" dirty="0" smtClean="0"/>
          </a:p>
          <a:p>
            <a:endParaRPr lang="sv-S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sz="3600" dirty="0" smtClean="0"/>
              <a:t>4 Major </a:t>
            </a:r>
            <a:r>
              <a:rPr lang="sv-SE" sz="3600" dirty="0" err="1" smtClean="0"/>
              <a:t>Pathways</a:t>
            </a:r>
            <a:r>
              <a:rPr lang="sv-SE" sz="3600" dirty="0" smtClean="0"/>
              <a:t> to </a:t>
            </a:r>
            <a:r>
              <a:rPr lang="sv-SE" sz="3600" dirty="0" err="1" smtClean="0"/>
              <a:t>Current</a:t>
            </a:r>
            <a:r>
              <a:rPr lang="sv-SE" sz="3600" dirty="0" smtClean="0"/>
              <a:t> </a:t>
            </a:r>
            <a:r>
              <a:rPr lang="sv-SE" sz="3600" dirty="0" err="1" smtClean="0"/>
              <a:t>Modernity</a:t>
            </a:r>
            <a:r>
              <a:rPr lang="sv-SE" sz="3600" dirty="0" smtClean="0"/>
              <a:t> &amp; </a:t>
            </a:r>
            <a:br>
              <a:rPr lang="sv-SE" sz="3600" dirty="0" smtClean="0"/>
            </a:br>
            <a:r>
              <a:rPr lang="sv-SE" sz="3600" dirty="0" smtClean="0"/>
              <a:t>2 Major Hybrids</a:t>
            </a:r>
            <a:br>
              <a:rPr lang="sv-SE" sz="3600" dirty="0" smtClean="0"/>
            </a:br>
            <a:r>
              <a:rPr lang="sv-SE" sz="2700" dirty="0" smtClean="0"/>
              <a:t>by </a:t>
            </a:r>
            <a:r>
              <a:rPr lang="sv-SE" sz="2700" dirty="0" err="1" smtClean="0"/>
              <a:t>Pattern</a:t>
            </a:r>
            <a:r>
              <a:rPr lang="sv-SE" sz="2700" dirty="0" smtClean="0"/>
              <a:t> of </a:t>
            </a:r>
            <a:r>
              <a:rPr lang="sv-SE" sz="2700" dirty="0" err="1" smtClean="0"/>
              <a:t>Conflict</a:t>
            </a:r>
            <a:endParaRPr lang="sv-SE" sz="27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v-SE" sz="2000" dirty="0" smtClean="0"/>
              <a:t>The European</a:t>
            </a:r>
          </a:p>
          <a:p>
            <a:pPr lvl="1"/>
            <a:r>
              <a:rPr lang="sv-SE" sz="2000" dirty="0" err="1" smtClean="0"/>
              <a:t>Internal</a:t>
            </a:r>
            <a:r>
              <a:rPr lang="sv-SE" sz="2000" dirty="0" smtClean="0"/>
              <a:t>: the </a:t>
            </a:r>
            <a:r>
              <a:rPr lang="sv-SE" sz="2000" dirty="0" err="1" smtClean="0"/>
              <a:t>nation/people</a:t>
            </a:r>
            <a:r>
              <a:rPr lang="sv-SE" sz="2000" dirty="0" smtClean="0"/>
              <a:t> vs. the </a:t>
            </a:r>
            <a:r>
              <a:rPr lang="sv-SE" sz="2000" dirty="0" err="1" smtClean="0"/>
              <a:t>prince</a:t>
            </a:r>
            <a:r>
              <a:rPr lang="sv-SE" sz="2000" dirty="0" smtClean="0"/>
              <a:t> &amp; (mainstream) </a:t>
            </a:r>
            <a:r>
              <a:rPr lang="sv-SE" sz="2000" dirty="0" err="1" smtClean="0"/>
              <a:t>aristocracy</a:t>
            </a:r>
            <a:endParaRPr lang="sv-SE" sz="2000" dirty="0" smtClean="0"/>
          </a:p>
          <a:p>
            <a:r>
              <a:rPr lang="sv-SE" sz="2000" dirty="0" smtClean="0"/>
              <a:t>The </a:t>
            </a:r>
            <a:r>
              <a:rPr lang="sv-SE" sz="2000" dirty="0" err="1" smtClean="0"/>
              <a:t>Settler</a:t>
            </a:r>
            <a:r>
              <a:rPr lang="sv-SE" sz="2000" dirty="0" smtClean="0"/>
              <a:t> ”New World”</a:t>
            </a:r>
          </a:p>
          <a:p>
            <a:pPr lvl="1"/>
            <a:r>
              <a:rPr lang="sv-SE" sz="2000" dirty="0" smtClean="0"/>
              <a:t>The </a:t>
            </a:r>
            <a:r>
              <a:rPr lang="sv-SE" sz="2000" dirty="0" err="1" smtClean="0"/>
              <a:t>settler</a:t>
            </a:r>
            <a:r>
              <a:rPr lang="sv-SE" sz="2000" dirty="0" smtClean="0"/>
              <a:t> nation vs the </a:t>
            </a:r>
            <a:r>
              <a:rPr lang="sv-SE" sz="2000" dirty="0" err="1" smtClean="0"/>
              <a:t>motherland</a:t>
            </a:r>
            <a:r>
              <a:rPr lang="sv-SE" sz="2000" dirty="0" smtClean="0"/>
              <a:t> </a:t>
            </a:r>
            <a:r>
              <a:rPr lang="sv-SE" sz="2000" dirty="0" err="1" smtClean="0"/>
              <a:t>prince</a:t>
            </a:r>
            <a:r>
              <a:rPr lang="sv-SE" sz="2000" dirty="0" smtClean="0"/>
              <a:t> &amp; the natives</a:t>
            </a:r>
          </a:p>
          <a:p>
            <a:r>
              <a:rPr lang="sv-SE" sz="2000" dirty="0" smtClean="0"/>
              <a:t>The </a:t>
            </a:r>
            <a:r>
              <a:rPr lang="sv-SE" sz="2000" dirty="0" err="1" smtClean="0"/>
              <a:t>Ex-Colonial</a:t>
            </a:r>
            <a:endParaRPr lang="sv-SE" sz="2000" dirty="0" smtClean="0"/>
          </a:p>
          <a:p>
            <a:pPr lvl="1"/>
            <a:r>
              <a:rPr lang="sv-SE" sz="2000" dirty="0" smtClean="0"/>
              <a:t>The </a:t>
            </a:r>
            <a:r>
              <a:rPr lang="sv-SE" sz="2000" dirty="0" err="1" smtClean="0"/>
              <a:t>colonized</a:t>
            </a:r>
            <a:r>
              <a:rPr lang="sv-SE" sz="2000" dirty="0" smtClean="0"/>
              <a:t> </a:t>
            </a:r>
            <a:r>
              <a:rPr lang="sv-SE" sz="2000" dirty="0" err="1" smtClean="0"/>
              <a:t>people</a:t>
            </a:r>
            <a:r>
              <a:rPr lang="sv-SE" sz="2000" dirty="0" smtClean="0"/>
              <a:t> turning the modern </a:t>
            </a:r>
            <a:r>
              <a:rPr lang="sv-SE" sz="2000" dirty="0" err="1" smtClean="0"/>
              <a:t>politics</a:t>
            </a:r>
            <a:r>
              <a:rPr lang="sv-SE" sz="2000" dirty="0" smtClean="0"/>
              <a:t> of the </a:t>
            </a:r>
            <a:r>
              <a:rPr lang="sv-SE" sz="2000" dirty="0" err="1" smtClean="0"/>
              <a:t>colonizers</a:t>
            </a:r>
            <a:r>
              <a:rPr lang="sv-SE" sz="2000" dirty="0" smtClean="0"/>
              <a:t> </a:t>
            </a:r>
            <a:r>
              <a:rPr lang="sv-SE" sz="2000" dirty="0" err="1" smtClean="0"/>
              <a:t>against</a:t>
            </a:r>
            <a:r>
              <a:rPr lang="sv-SE" sz="2000" dirty="0" smtClean="0"/>
              <a:t> </a:t>
            </a:r>
            <a:r>
              <a:rPr lang="sv-SE" sz="2000" dirty="0" err="1" smtClean="0"/>
              <a:t>them</a:t>
            </a:r>
            <a:endParaRPr lang="sv-SE" sz="2000" dirty="0" smtClean="0"/>
          </a:p>
          <a:p>
            <a:r>
              <a:rPr lang="sv-SE" sz="2000" dirty="0" err="1" smtClean="0"/>
              <a:t>Reactive</a:t>
            </a:r>
            <a:r>
              <a:rPr lang="sv-SE" sz="2000" dirty="0" smtClean="0"/>
              <a:t> </a:t>
            </a:r>
            <a:r>
              <a:rPr lang="sv-SE" sz="2000" dirty="0" err="1" smtClean="0"/>
              <a:t>Modernization:Japan</a:t>
            </a:r>
            <a:r>
              <a:rPr lang="sv-SE" sz="2000" dirty="0" smtClean="0"/>
              <a:t>, Siam, </a:t>
            </a:r>
            <a:r>
              <a:rPr lang="sv-SE" sz="2000" dirty="0" err="1" smtClean="0"/>
              <a:t>Abbyssinia</a:t>
            </a:r>
            <a:endParaRPr lang="sv-SE" sz="2000" dirty="0" smtClean="0"/>
          </a:p>
          <a:p>
            <a:pPr lvl="1"/>
            <a:r>
              <a:rPr lang="sv-SE" sz="2000" dirty="0" err="1" smtClean="0"/>
              <a:t>Section</a:t>
            </a:r>
            <a:r>
              <a:rPr lang="sv-SE" sz="2000" dirty="0" smtClean="0"/>
              <a:t> of </a:t>
            </a:r>
            <a:r>
              <a:rPr lang="sv-SE" sz="2000" dirty="0" err="1" smtClean="0"/>
              <a:t>existing</a:t>
            </a:r>
            <a:r>
              <a:rPr lang="sv-SE" sz="2000" dirty="0" smtClean="0"/>
              <a:t> </a:t>
            </a:r>
            <a:r>
              <a:rPr lang="sv-SE" sz="2000" dirty="0" err="1" smtClean="0"/>
              <a:t>elite</a:t>
            </a:r>
            <a:r>
              <a:rPr lang="sv-SE" sz="2000" dirty="0" smtClean="0"/>
              <a:t> </a:t>
            </a:r>
            <a:r>
              <a:rPr lang="sv-SE" sz="2000" dirty="0" err="1" smtClean="0"/>
              <a:t>importing</a:t>
            </a:r>
            <a:r>
              <a:rPr lang="sv-SE" sz="2000" dirty="0" smtClean="0"/>
              <a:t> national </a:t>
            </a:r>
            <a:r>
              <a:rPr lang="sv-SE" sz="2000" dirty="0" err="1" smtClean="0"/>
              <a:t>politics</a:t>
            </a:r>
            <a:r>
              <a:rPr lang="sv-SE" sz="2000" dirty="0" smtClean="0"/>
              <a:t> to </a:t>
            </a:r>
            <a:r>
              <a:rPr lang="sv-SE" sz="2000" dirty="0" err="1" smtClean="0"/>
              <a:t>defend</a:t>
            </a:r>
            <a:r>
              <a:rPr lang="sv-SE" sz="2000" dirty="0" smtClean="0"/>
              <a:t> </a:t>
            </a:r>
            <a:r>
              <a:rPr lang="sv-SE" sz="2000" dirty="0" err="1" smtClean="0"/>
              <a:t>traditional</a:t>
            </a:r>
            <a:r>
              <a:rPr lang="sv-SE" sz="2000" dirty="0" smtClean="0"/>
              <a:t> </a:t>
            </a:r>
            <a:r>
              <a:rPr lang="sv-SE" sz="2000" dirty="0" err="1" smtClean="0"/>
              <a:t>realm</a:t>
            </a:r>
            <a:endParaRPr lang="sv-SE" sz="2000" dirty="0" smtClean="0"/>
          </a:p>
          <a:p>
            <a:pPr>
              <a:buNone/>
            </a:pPr>
            <a:r>
              <a:rPr lang="sv-SE" sz="2000" dirty="0" smtClean="0"/>
              <a:t>Hybrids: </a:t>
            </a:r>
          </a:p>
          <a:p>
            <a:pPr>
              <a:buNone/>
            </a:pPr>
            <a:r>
              <a:rPr lang="sv-SE" sz="2000" dirty="0"/>
              <a:t>	</a:t>
            </a:r>
            <a:r>
              <a:rPr lang="sv-SE" sz="2000" dirty="0" err="1" smtClean="0"/>
              <a:t>Russia</a:t>
            </a:r>
            <a:r>
              <a:rPr lang="sv-SE" sz="2000" dirty="0" smtClean="0"/>
              <a:t> :  European </a:t>
            </a:r>
            <a:r>
              <a:rPr lang="sv-SE" sz="2000" dirty="0" err="1" smtClean="0"/>
              <a:t>internalism</a:t>
            </a:r>
            <a:r>
              <a:rPr lang="sv-SE" sz="2000" dirty="0" smtClean="0"/>
              <a:t> &amp; </a:t>
            </a:r>
            <a:r>
              <a:rPr lang="sv-SE" sz="2000" dirty="0" err="1" smtClean="0"/>
              <a:t>Reactive</a:t>
            </a:r>
            <a:r>
              <a:rPr lang="sv-SE" sz="2000" dirty="0" smtClean="0"/>
              <a:t> </a:t>
            </a:r>
            <a:r>
              <a:rPr lang="sv-SE" sz="2000" dirty="0" err="1" smtClean="0"/>
              <a:t>Modernization</a:t>
            </a:r>
            <a:endParaRPr lang="sv-SE" sz="2000" dirty="0" smtClean="0"/>
          </a:p>
          <a:p>
            <a:pPr>
              <a:buNone/>
            </a:pPr>
            <a:r>
              <a:rPr lang="sv-SE" sz="2000" dirty="0"/>
              <a:t>	</a:t>
            </a:r>
            <a:r>
              <a:rPr lang="sv-SE" sz="2000" dirty="0" smtClean="0"/>
              <a:t>China: </a:t>
            </a:r>
            <a:r>
              <a:rPr lang="sv-SE" sz="2000" dirty="0" err="1" smtClean="0"/>
              <a:t>Failed</a:t>
            </a:r>
            <a:r>
              <a:rPr lang="sv-SE" sz="2000" dirty="0" smtClean="0"/>
              <a:t> RM, part </a:t>
            </a:r>
            <a:r>
              <a:rPr lang="sv-SE" sz="2000" dirty="0" err="1" smtClean="0"/>
              <a:t>anti-Colonial</a:t>
            </a:r>
            <a:r>
              <a:rPr lang="sv-SE" sz="2000" dirty="0" smtClean="0"/>
              <a:t>, part </a:t>
            </a:r>
            <a:r>
              <a:rPr lang="sv-SE" sz="2000" dirty="0" err="1" smtClean="0"/>
              <a:t>European-type</a:t>
            </a:r>
            <a:r>
              <a:rPr lang="sv-SE" sz="2000" dirty="0" smtClean="0"/>
              <a:t> </a:t>
            </a:r>
            <a:r>
              <a:rPr lang="sv-SE" sz="2000" dirty="0" err="1" smtClean="0"/>
              <a:t>class</a:t>
            </a:r>
            <a:r>
              <a:rPr lang="sv-SE" sz="2000" dirty="0" smtClean="0"/>
              <a:t> </a:t>
            </a:r>
            <a:r>
              <a:rPr lang="sv-SE" sz="2000" dirty="0" err="1" smtClean="0"/>
              <a:t>war</a:t>
            </a:r>
            <a:endParaRPr lang="sv-SE" sz="2000" dirty="0" smtClean="0"/>
          </a:p>
          <a:p>
            <a:pPr>
              <a:buNone/>
            </a:pPr>
            <a:r>
              <a:rPr lang="sv-SE" sz="2000" dirty="0"/>
              <a:t>	</a:t>
            </a:r>
            <a:endParaRPr lang="sv-SE" sz="1600" dirty="0" smtClean="0"/>
          </a:p>
          <a:p>
            <a:pPr>
              <a:buNone/>
            </a:pPr>
            <a:r>
              <a:rPr lang="sv-SE" sz="2000" dirty="0" smtClean="0"/>
              <a:t>	</a:t>
            </a:r>
            <a:endParaRPr lang="sv-SE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 smtClean="0"/>
              <a:t>Enduring</a:t>
            </a:r>
            <a:r>
              <a:rPr lang="sv-SE" dirty="0" smtClean="0"/>
              <a:t> </a:t>
            </a:r>
            <a:r>
              <a:rPr lang="sv-SE" dirty="0" err="1" smtClean="0"/>
              <a:t>Consequences</a:t>
            </a:r>
            <a:r>
              <a:rPr lang="sv-SE" dirty="0" smtClean="0"/>
              <a:t> of the Roads to </a:t>
            </a:r>
            <a:r>
              <a:rPr lang="sv-SE" dirty="0" err="1" smtClean="0"/>
              <a:t>Modernity</a:t>
            </a:r>
            <a:r>
              <a:rPr lang="sv-SE" dirty="0" smtClean="0"/>
              <a:t> I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European </a:t>
            </a:r>
            <a:r>
              <a:rPr lang="sv-SE" dirty="0" err="1" smtClean="0"/>
              <a:t>Internalism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v-SE" dirty="0" err="1" smtClean="0"/>
              <a:t>Conception</a:t>
            </a:r>
            <a:r>
              <a:rPr lang="sv-SE" dirty="0" smtClean="0"/>
              <a:t> of the nation</a:t>
            </a:r>
          </a:p>
          <a:p>
            <a:pPr lvl="1"/>
            <a:r>
              <a:rPr lang="sv-SE" dirty="0" err="1" smtClean="0"/>
              <a:t>Constructed</a:t>
            </a:r>
            <a:r>
              <a:rPr lang="sv-SE" dirty="0" smtClean="0"/>
              <a:t>, as </a:t>
            </a:r>
            <a:r>
              <a:rPr lang="sv-SE" dirty="0" err="1" smtClean="0"/>
              <a:t>historically</a:t>
            </a:r>
            <a:r>
              <a:rPr lang="sv-SE" dirty="0" smtClean="0"/>
              <a:t> </a:t>
            </a:r>
            <a:r>
              <a:rPr lang="sv-SE" dirty="0" err="1" smtClean="0"/>
              <a:t>rooted</a:t>
            </a:r>
            <a:r>
              <a:rPr lang="sv-SE" dirty="0" smtClean="0"/>
              <a:t> in </a:t>
            </a:r>
            <a:r>
              <a:rPr lang="sv-SE" dirty="0" err="1" smtClean="0"/>
              <a:t>language</a:t>
            </a:r>
            <a:r>
              <a:rPr lang="sv-SE" dirty="0" smtClean="0"/>
              <a:t>, </a:t>
            </a:r>
            <a:r>
              <a:rPr lang="sv-SE" dirty="0" err="1" smtClean="0"/>
              <a:t>culture</a:t>
            </a:r>
            <a:r>
              <a:rPr lang="sv-SE" dirty="0" smtClean="0"/>
              <a:t>, </a:t>
            </a:r>
            <a:r>
              <a:rPr lang="sv-SE" dirty="0" err="1" smtClean="0"/>
              <a:t>experience</a:t>
            </a:r>
            <a:endParaRPr lang="sv-SE" dirty="0" smtClean="0"/>
          </a:p>
          <a:p>
            <a:r>
              <a:rPr lang="sv-SE" dirty="0" smtClean="0"/>
              <a:t>Leading force of the nation</a:t>
            </a:r>
          </a:p>
          <a:p>
            <a:pPr lvl="1"/>
            <a:r>
              <a:rPr lang="sv-SE" dirty="0" smtClean="0"/>
              <a:t>The (</a:t>
            </a:r>
            <a:r>
              <a:rPr lang="sv-SE" dirty="0" err="1" smtClean="0"/>
              <a:t>stratified</a:t>
            </a:r>
            <a:r>
              <a:rPr lang="sv-SE" dirty="0" smtClean="0"/>
              <a:t>) </a:t>
            </a:r>
            <a:r>
              <a:rPr lang="sv-SE" dirty="0" err="1" smtClean="0"/>
              <a:t>people</a:t>
            </a:r>
            <a:endParaRPr lang="sv-SE" dirty="0" smtClean="0"/>
          </a:p>
          <a:p>
            <a:r>
              <a:rPr lang="sv-SE" dirty="0" err="1" smtClean="0"/>
              <a:t>Notion</a:t>
            </a:r>
            <a:r>
              <a:rPr lang="sv-SE" dirty="0" smtClean="0"/>
              <a:t> of representative </a:t>
            </a:r>
            <a:r>
              <a:rPr lang="sv-SE" dirty="0" err="1" smtClean="0"/>
              <a:t>government</a:t>
            </a:r>
            <a:endParaRPr lang="sv-SE" dirty="0" smtClean="0"/>
          </a:p>
          <a:p>
            <a:pPr lvl="1"/>
            <a:r>
              <a:rPr lang="sv-SE" dirty="0" smtClean="0"/>
              <a:t>Rights of the </a:t>
            </a:r>
            <a:r>
              <a:rPr lang="sv-SE" dirty="0" err="1" smtClean="0"/>
              <a:t>people</a:t>
            </a:r>
            <a:endParaRPr lang="sv-SE" dirty="0"/>
          </a:p>
          <a:p>
            <a:endParaRPr lang="sv-SE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err="1" smtClean="0"/>
              <a:t>Reactive</a:t>
            </a:r>
            <a:r>
              <a:rPr lang="sv-SE" dirty="0" smtClean="0"/>
              <a:t> </a:t>
            </a:r>
            <a:r>
              <a:rPr lang="sv-SE" dirty="0" err="1" smtClean="0"/>
              <a:t>Modernization</a:t>
            </a:r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sv-SE" dirty="0" err="1" smtClean="0"/>
              <a:t>Conception</a:t>
            </a:r>
            <a:r>
              <a:rPr lang="sv-SE" dirty="0" smtClean="0"/>
              <a:t> of the nation</a:t>
            </a:r>
          </a:p>
          <a:p>
            <a:pPr lvl="1"/>
            <a:r>
              <a:rPr lang="sv-SE" dirty="0" smtClean="0"/>
              <a:t>Given, </a:t>
            </a:r>
            <a:r>
              <a:rPr lang="sv-SE" dirty="0" err="1" smtClean="0"/>
              <a:t>Ex-subjects</a:t>
            </a:r>
            <a:r>
              <a:rPr lang="sv-SE" dirty="0" smtClean="0"/>
              <a:t>  of the </a:t>
            </a:r>
            <a:r>
              <a:rPr lang="sv-SE" dirty="0" err="1" smtClean="0"/>
              <a:t>realm</a:t>
            </a:r>
            <a:endParaRPr lang="sv-SE" dirty="0" smtClean="0"/>
          </a:p>
          <a:p>
            <a:r>
              <a:rPr lang="sv-SE" dirty="0" smtClean="0"/>
              <a:t>Leading force of the nation</a:t>
            </a:r>
          </a:p>
          <a:p>
            <a:pPr lvl="1"/>
            <a:r>
              <a:rPr lang="sv-SE" dirty="0" smtClean="0"/>
              <a:t>The </a:t>
            </a:r>
            <a:r>
              <a:rPr lang="sv-SE" dirty="0" err="1" smtClean="0"/>
              <a:t>government</a:t>
            </a:r>
            <a:r>
              <a:rPr lang="sv-SE" dirty="0" smtClean="0"/>
              <a:t> &amp; </a:t>
            </a:r>
            <a:r>
              <a:rPr lang="sv-SE" dirty="0" err="1" smtClean="0"/>
              <a:t>associated</a:t>
            </a:r>
            <a:r>
              <a:rPr lang="sv-SE" dirty="0" smtClean="0"/>
              <a:t> (</a:t>
            </a:r>
            <a:r>
              <a:rPr lang="sv-SE" dirty="0" err="1" smtClean="0"/>
              <a:t>economic</a:t>
            </a:r>
            <a:r>
              <a:rPr lang="sv-SE" dirty="0" smtClean="0"/>
              <a:t>) </a:t>
            </a:r>
            <a:r>
              <a:rPr lang="sv-SE" dirty="0" err="1" smtClean="0"/>
              <a:t>elites</a:t>
            </a:r>
            <a:endParaRPr lang="sv-SE" dirty="0" smtClean="0"/>
          </a:p>
          <a:p>
            <a:r>
              <a:rPr lang="sv-SE" dirty="0" err="1" smtClean="0"/>
              <a:t>Notion</a:t>
            </a:r>
            <a:r>
              <a:rPr lang="sv-SE" dirty="0" smtClean="0"/>
              <a:t> of representative </a:t>
            </a:r>
            <a:r>
              <a:rPr lang="sv-SE" dirty="0" err="1" smtClean="0"/>
              <a:t>government</a:t>
            </a:r>
            <a:endParaRPr lang="sv-SE" dirty="0" smtClean="0"/>
          </a:p>
          <a:p>
            <a:pPr lvl="1"/>
            <a:r>
              <a:rPr lang="sv-SE" dirty="0" smtClean="0"/>
              <a:t>Instrumental: </a:t>
            </a:r>
            <a:r>
              <a:rPr lang="sv-SE" dirty="0" err="1" smtClean="0"/>
              <a:t>Ensuring</a:t>
            </a:r>
            <a:r>
              <a:rPr lang="sv-SE" dirty="0" smtClean="0"/>
              <a:t> social </a:t>
            </a:r>
            <a:r>
              <a:rPr lang="sv-SE" dirty="0" err="1" smtClean="0"/>
              <a:t>cohesion</a:t>
            </a:r>
            <a:r>
              <a:rPr lang="sv-SE" dirty="0" smtClean="0"/>
              <a:t> &amp; </a:t>
            </a:r>
            <a:r>
              <a:rPr lang="sv-SE" dirty="0" err="1" smtClean="0"/>
              <a:t>state</a:t>
            </a:r>
            <a:r>
              <a:rPr lang="sv-SE" dirty="0" smtClean="0"/>
              <a:t> force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 smtClean="0"/>
              <a:t>Enduring</a:t>
            </a:r>
            <a:r>
              <a:rPr lang="sv-SE" dirty="0" smtClean="0"/>
              <a:t> </a:t>
            </a:r>
            <a:r>
              <a:rPr lang="sv-SE" dirty="0" err="1" smtClean="0"/>
              <a:t>Consequences</a:t>
            </a:r>
            <a:r>
              <a:rPr lang="sv-SE" dirty="0" smtClean="0"/>
              <a:t> of the Roads to </a:t>
            </a:r>
            <a:r>
              <a:rPr lang="sv-SE" dirty="0" err="1" smtClean="0"/>
              <a:t>Modernity</a:t>
            </a:r>
            <a:r>
              <a:rPr lang="sv-SE" dirty="0" smtClean="0"/>
              <a:t> II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European </a:t>
            </a:r>
            <a:r>
              <a:rPr lang="sv-SE" dirty="0" err="1" smtClean="0"/>
              <a:t>Internalism</a:t>
            </a:r>
            <a:endParaRPr lang="sv-SE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v-SE" dirty="0" err="1" smtClean="0"/>
              <a:t>Role</a:t>
            </a:r>
            <a:r>
              <a:rPr lang="sv-SE" dirty="0" smtClean="0"/>
              <a:t> of religion &amp; the </a:t>
            </a:r>
            <a:r>
              <a:rPr lang="sv-SE" dirty="0" err="1" smtClean="0"/>
              <a:t>supernatural</a:t>
            </a:r>
            <a:endParaRPr lang="sv-SE" dirty="0" smtClean="0"/>
          </a:p>
          <a:p>
            <a:pPr lvl="1"/>
            <a:r>
              <a:rPr lang="sv-SE" dirty="0" err="1" smtClean="0"/>
              <a:t>Path</a:t>
            </a:r>
            <a:r>
              <a:rPr lang="sv-SE" dirty="0" smtClean="0"/>
              <a:t> </a:t>
            </a:r>
            <a:r>
              <a:rPr lang="sv-SE" dirty="0" err="1" smtClean="0"/>
              <a:t>towards</a:t>
            </a:r>
            <a:r>
              <a:rPr lang="sv-SE" dirty="0" smtClean="0"/>
              <a:t> </a:t>
            </a:r>
            <a:r>
              <a:rPr lang="sv-SE" dirty="0" err="1" smtClean="0"/>
              <a:t>thorough</a:t>
            </a:r>
            <a:r>
              <a:rPr lang="sv-SE" dirty="0" smtClean="0"/>
              <a:t> </a:t>
            </a:r>
            <a:r>
              <a:rPr lang="sv-SE" dirty="0" err="1" smtClean="0"/>
              <a:t>secularization</a:t>
            </a:r>
            <a:r>
              <a:rPr lang="sv-SE" dirty="0" smtClean="0"/>
              <a:t> &amp; </a:t>
            </a:r>
            <a:r>
              <a:rPr lang="sv-SE" dirty="0" err="1" smtClean="0"/>
              <a:t>disenchantment</a:t>
            </a:r>
            <a:endParaRPr lang="sv-SE" dirty="0" smtClean="0"/>
          </a:p>
          <a:p>
            <a:r>
              <a:rPr lang="sv-SE" dirty="0" smtClean="0"/>
              <a:t>Social relations, (in)</a:t>
            </a:r>
            <a:r>
              <a:rPr lang="sv-SE" dirty="0" err="1" smtClean="0"/>
              <a:t>equality</a:t>
            </a:r>
            <a:endParaRPr lang="sv-SE" dirty="0" smtClean="0"/>
          </a:p>
          <a:p>
            <a:pPr lvl="1"/>
            <a:r>
              <a:rPr lang="sv-SE" dirty="0" err="1" smtClean="0"/>
              <a:t>Salience</a:t>
            </a:r>
            <a:r>
              <a:rPr lang="sv-SE" dirty="0" smtClean="0"/>
              <a:t> of </a:t>
            </a:r>
            <a:r>
              <a:rPr lang="sv-SE" dirty="0" err="1" smtClean="0"/>
              <a:t>class</a:t>
            </a:r>
            <a:r>
              <a:rPr lang="sv-SE" dirty="0" smtClean="0"/>
              <a:t> &amp; </a:t>
            </a:r>
            <a:r>
              <a:rPr lang="sv-SE" dirty="0" err="1" smtClean="0"/>
              <a:t>class</a:t>
            </a:r>
            <a:r>
              <a:rPr lang="sv-SE" dirty="0" smtClean="0"/>
              <a:t> </a:t>
            </a:r>
            <a:r>
              <a:rPr lang="sv-SE" dirty="0" err="1" smtClean="0"/>
              <a:t>organization</a:t>
            </a:r>
            <a:endParaRPr lang="sv-SE" dirty="0" smtClean="0"/>
          </a:p>
          <a:p>
            <a:pPr lvl="1"/>
            <a:r>
              <a:rPr lang="sv-SE" dirty="0" err="1" smtClean="0"/>
              <a:t>Path</a:t>
            </a:r>
            <a:r>
              <a:rPr lang="sv-SE" dirty="0" smtClean="0"/>
              <a:t> </a:t>
            </a:r>
            <a:r>
              <a:rPr lang="sv-SE" dirty="0" err="1" smtClean="0"/>
              <a:t>towards</a:t>
            </a:r>
            <a:r>
              <a:rPr lang="sv-SE" dirty="0" smtClean="0"/>
              <a:t> general </a:t>
            </a:r>
            <a:r>
              <a:rPr lang="sv-SE" dirty="0" err="1" smtClean="0"/>
              <a:t>equalization</a:t>
            </a:r>
            <a:endParaRPr lang="sv-SE" dirty="0" smtClean="0"/>
          </a:p>
          <a:p>
            <a:endParaRPr lang="sv-SE" dirty="0"/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v-SE" dirty="0" err="1" smtClean="0"/>
              <a:t>Reactive</a:t>
            </a:r>
            <a:r>
              <a:rPr lang="sv-SE" dirty="0" smtClean="0"/>
              <a:t> </a:t>
            </a:r>
            <a:r>
              <a:rPr lang="sv-SE" dirty="0" err="1" smtClean="0"/>
              <a:t>Modernization</a:t>
            </a:r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sv-SE" dirty="0" err="1" smtClean="0"/>
              <a:t>Role</a:t>
            </a:r>
            <a:r>
              <a:rPr lang="sv-SE" dirty="0" smtClean="0"/>
              <a:t> of religion &amp; the </a:t>
            </a:r>
            <a:r>
              <a:rPr lang="sv-SE" dirty="0" err="1" smtClean="0"/>
              <a:t>supernatural</a:t>
            </a:r>
            <a:endParaRPr lang="sv-SE" dirty="0" smtClean="0"/>
          </a:p>
          <a:p>
            <a:pPr lvl="1"/>
            <a:r>
              <a:rPr lang="sv-SE" dirty="0" err="1" smtClean="0"/>
              <a:t>Re-vitalization</a:t>
            </a:r>
            <a:r>
              <a:rPr lang="sv-SE" dirty="0" smtClean="0"/>
              <a:t> of </a:t>
            </a:r>
            <a:r>
              <a:rPr lang="sv-SE" dirty="0" err="1" smtClean="0"/>
              <a:t>state</a:t>
            </a:r>
            <a:r>
              <a:rPr lang="sv-SE" dirty="0" smtClean="0"/>
              <a:t> religion, </a:t>
            </a:r>
            <a:r>
              <a:rPr lang="sv-SE" dirty="0" err="1" smtClean="0"/>
              <a:t>Reproduction</a:t>
            </a:r>
            <a:r>
              <a:rPr lang="sv-SE" dirty="0" smtClean="0"/>
              <a:t> of folk religion &amp; of </a:t>
            </a:r>
            <a:r>
              <a:rPr lang="sv-SE" dirty="0" err="1" smtClean="0"/>
              <a:t>magical</a:t>
            </a:r>
            <a:r>
              <a:rPr lang="sv-SE" dirty="0" smtClean="0"/>
              <a:t> </a:t>
            </a:r>
            <a:r>
              <a:rPr lang="sv-SE" dirty="0" err="1" smtClean="0"/>
              <a:t>beliefs</a:t>
            </a:r>
            <a:endParaRPr lang="sv-SE" dirty="0" smtClean="0"/>
          </a:p>
          <a:p>
            <a:r>
              <a:rPr lang="sv-SE" dirty="0" smtClean="0"/>
              <a:t>Social relations, (in)</a:t>
            </a:r>
            <a:r>
              <a:rPr lang="sv-SE" dirty="0" err="1" smtClean="0"/>
              <a:t>equality</a:t>
            </a:r>
            <a:endParaRPr lang="sv-SE" dirty="0" smtClean="0"/>
          </a:p>
          <a:p>
            <a:pPr lvl="1"/>
            <a:r>
              <a:rPr lang="sv-SE" dirty="0" err="1" smtClean="0"/>
              <a:t>Marginalization</a:t>
            </a:r>
            <a:r>
              <a:rPr lang="sv-SE" dirty="0" smtClean="0"/>
              <a:t> of </a:t>
            </a:r>
            <a:r>
              <a:rPr lang="sv-SE" dirty="0" err="1" smtClean="0"/>
              <a:t>class</a:t>
            </a:r>
            <a:endParaRPr lang="sv-SE" dirty="0" smtClean="0"/>
          </a:p>
          <a:p>
            <a:pPr lvl="1"/>
            <a:r>
              <a:rPr lang="sv-SE" dirty="0" err="1" smtClean="0"/>
              <a:t>Reproduction</a:t>
            </a:r>
            <a:r>
              <a:rPr lang="sv-SE" dirty="0" smtClean="0"/>
              <a:t> of </a:t>
            </a:r>
            <a:r>
              <a:rPr lang="sv-SE" dirty="0" err="1" smtClean="0"/>
              <a:t>existential</a:t>
            </a:r>
            <a:r>
              <a:rPr lang="sv-SE" dirty="0" smtClean="0"/>
              <a:t> </a:t>
            </a:r>
            <a:r>
              <a:rPr lang="sv-SE" dirty="0" err="1" smtClean="0"/>
              <a:t>inequality</a:t>
            </a:r>
            <a:r>
              <a:rPr lang="sv-SE" dirty="0" smtClean="0"/>
              <a:t> (status </a:t>
            </a:r>
            <a:r>
              <a:rPr lang="sv-SE" dirty="0" err="1" smtClean="0"/>
              <a:t>hierarchy</a:t>
            </a:r>
            <a:r>
              <a:rPr lang="sv-SE" dirty="0" smtClean="0"/>
              <a:t>, </a:t>
            </a:r>
            <a:r>
              <a:rPr lang="sv-SE" dirty="0" err="1" smtClean="0"/>
              <a:t>deference</a:t>
            </a:r>
            <a:r>
              <a:rPr lang="sv-SE" dirty="0" smtClean="0"/>
              <a:t>, </a:t>
            </a:r>
            <a:r>
              <a:rPr lang="sv-SE" dirty="0" err="1" smtClean="0"/>
              <a:t>misogyny</a:t>
            </a:r>
            <a:r>
              <a:rPr lang="sv-SE" dirty="0" smtClean="0"/>
              <a:t>)</a:t>
            </a:r>
          </a:p>
          <a:p>
            <a:pPr lvl="1"/>
            <a:r>
              <a:rPr lang="sv-SE" dirty="0" smtClean="0"/>
              <a:t>Delimitation of </a:t>
            </a:r>
            <a:r>
              <a:rPr lang="sv-SE" dirty="0" err="1" smtClean="0"/>
              <a:t>economic</a:t>
            </a:r>
            <a:r>
              <a:rPr lang="sv-SE" dirty="0" smtClean="0"/>
              <a:t> </a:t>
            </a:r>
            <a:r>
              <a:rPr lang="sv-SE" dirty="0" err="1" smtClean="0"/>
              <a:t>inequality</a:t>
            </a:r>
            <a:r>
              <a:rPr lang="sv-SE" dirty="0" smtClean="0"/>
              <a:t> for </a:t>
            </a:r>
            <a:r>
              <a:rPr lang="sv-SE" dirty="0" err="1" smtClean="0"/>
              <a:t>cohesion</a:t>
            </a:r>
            <a:endParaRPr lang="sv-SE" dirty="0" smtClean="0"/>
          </a:p>
          <a:p>
            <a:endParaRPr lang="sv-SE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Finland on the European Road</a:t>
            </a:r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sz="2800" dirty="0" smtClean="0"/>
              <a:t>F </a:t>
            </a:r>
            <a:r>
              <a:rPr lang="sv-SE" sz="2800" dirty="0" err="1" smtClean="0"/>
              <a:t>belongs</a:t>
            </a:r>
            <a:r>
              <a:rPr lang="sv-SE" sz="2800" dirty="0" smtClean="0"/>
              <a:t> to the Nordic cluster of </a:t>
            </a:r>
            <a:r>
              <a:rPr lang="sv-SE" sz="2800" dirty="0" err="1" smtClean="0"/>
              <a:t>gradualist</a:t>
            </a:r>
            <a:r>
              <a:rPr lang="sv-SE" sz="2800" dirty="0" smtClean="0"/>
              <a:t>, </a:t>
            </a:r>
            <a:r>
              <a:rPr lang="sv-SE" sz="2800" dirty="0" err="1" smtClean="0"/>
              <a:t>negotiated</a:t>
            </a:r>
            <a:r>
              <a:rPr lang="sv-SE" sz="2800" dirty="0" smtClean="0"/>
              <a:t> </a:t>
            </a:r>
            <a:r>
              <a:rPr lang="sv-SE" sz="2800" dirty="0" err="1" smtClean="0"/>
              <a:t>political</a:t>
            </a:r>
            <a:r>
              <a:rPr lang="sv-SE" sz="2800" dirty="0" smtClean="0"/>
              <a:t> </a:t>
            </a:r>
            <a:r>
              <a:rPr lang="sv-SE" sz="2800" dirty="0" err="1" smtClean="0"/>
              <a:t>modernity</a:t>
            </a:r>
            <a:r>
              <a:rPr lang="sv-SE" dirty="0" smtClean="0"/>
              <a:t> </a:t>
            </a:r>
            <a:r>
              <a:rPr lang="sv-SE" sz="2000" dirty="0" smtClean="0"/>
              <a:t>(l917-18 civil </a:t>
            </a:r>
            <a:r>
              <a:rPr lang="sv-SE" sz="2000" dirty="0" err="1" smtClean="0"/>
              <a:t>war</a:t>
            </a:r>
            <a:r>
              <a:rPr lang="sv-SE" sz="2000" dirty="0" smtClean="0"/>
              <a:t> an aberration, </a:t>
            </a:r>
            <a:r>
              <a:rPr lang="sv-SE" sz="2000" dirty="0" err="1" smtClean="0"/>
              <a:t>due</a:t>
            </a:r>
            <a:r>
              <a:rPr lang="sv-SE" sz="2000" dirty="0" smtClean="0"/>
              <a:t> to </a:t>
            </a:r>
            <a:r>
              <a:rPr lang="sv-SE" sz="2000" dirty="0" err="1" smtClean="0"/>
              <a:t>then</a:t>
            </a:r>
            <a:r>
              <a:rPr lang="sv-SE" sz="2000" dirty="0" smtClean="0"/>
              <a:t> part of </a:t>
            </a:r>
            <a:r>
              <a:rPr lang="sv-SE" sz="2000" dirty="0" err="1" smtClean="0"/>
              <a:t>Russian</a:t>
            </a:r>
            <a:r>
              <a:rPr lang="sv-SE" sz="2000" dirty="0" smtClean="0"/>
              <a:t> empire in revolution)</a:t>
            </a:r>
          </a:p>
          <a:p>
            <a:r>
              <a:rPr lang="sv-SE" sz="2800" dirty="0" err="1" smtClean="0"/>
              <a:t>Also</a:t>
            </a:r>
            <a:r>
              <a:rPr lang="sv-SE" sz="2800" dirty="0" smtClean="0"/>
              <a:t> to the Nordic cluster of </a:t>
            </a:r>
            <a:r>
              <a:rPr lang="sv-SE" sz="2800" dirty="0" err="1" smtClean="0"/>
              <a:t>class</a:t>
            </a:r>
            <a:r>
              <a:rPr lang="sv-SE" sz="2800" dirty="0" smtClean="0"/>
              <a:t>, with strong farmers &amp; </a:t>
            </a:r>
            <a:r>
              <a:rPr lang="sv-SE" sz="2800" dirty="0" err="1" smtClean="0"/>
              <a:t>limited</a:t>
            </a:r>
            <a:r>
              <a:rPr lang="sv-SE" sz="2800" dirty="0" smtClean="0"/>
              <a:t> </a:t>
            </a:r>
            <a:r>
              <a:rPr lang="sv-SE" sz="2800" dirty="0" err="1" smtClean="0"/>
              <a:t>distance</a:t>
            </a:r>
            <a:r>
              <a:rPr lang="sv-SE" sz="2800" dirty="0" smtClean="0"/>
              <a:t> popular </a:t>
            </a:r>
            <a:r>
              <a:rPr lang="sv-SE" sz="2800" dirty="0" err="1" smtClean="0"/>
              <a:t>classes-bourgeoisie</a:t>
            </a:r>
            <a:endParaRPr lang="sv-SE" sz="2800" dirty="0" smtClean="0"/>
          </a:p>
          <a:p>
            <a:r>
              <a:rPr lang="sv-SE" sz="2800" dirty="0" err="1" smtClean="0"/>
              <a:t>Within</a:t>
            </a:r>
            <a:r>
              <a:rPr lang="sv-SE" sz="2800" dirty="0" smtClean="0"/>
              <a:t> </a:t>
            </a:r>
            <a:r>
              <a:rPr lang="sv-SE" sz="2800" dirty="0" err="1" smtClean="0"/>
              <a:t>Russia</a:t>
            </a:r>
            <a:r>
              <a:rPr lang="sv-SE" sz="2800" dirty="0" smtClean="0"/>
              <a:t> F </a:t>
            </a:r>
            <a:r>
              <a:rPr lang="sv-SE" sz="2800" dirty="0" err="1" smtClean="0"/>
              <a:t>was</a:t>
            </a:r>
            <a:r>
              <a:rPr lang="sv-SE" sz="2800" dirty="0" smtClean="0"/>
              <a:t> a </a:t>
            </a:r>
            <a:r>
              <a:rPr lang="sv-SE" sz="2800" dirty="0" err="1" smtClean="0"/>
              <a:t>vanguard</a:t>
            </a:r>
            <a:r>
              <a:rPr lang="sv-SE" sz="2800" dirty="0" smtClean="0"/>
              <a:t> of modern </a:t>
            </a:r>
            <a:r>
              <a:rPr lang="sv-SE" sz="2800" dirty="0" err="1" smtClean="0"/>
              <a:t>development</a:t>
            </a:r>
            <a:r>
              <a:rPr lang="sv-SE" sz="2800" dirty="0" smtClean="0"/>
              <a:t>, in Nordic region a </a:t>
            </a:r>
            <a:r>
              <a:rPr lang="sv-SE" sz="2800" dirty="0" err="1" smtClean="0"/>
              <a:t>latecomer</a:t>
            </a:r>
            <a:r>
              <a:rPr lang="sv-SE" sz="2800" dirty="0" smtClean="0"/>
              <a:t> to </a:t>
            </a:r>
            <a:r>
              <a:rPr lang="sv-SE" sz="2800" dirty="0" err="1" smtClean="0"/>
              <a:t>prosperity</a:t>
            </a:r>
            <a:endParaRPr lang="sv-SE" sz="2800" dirty="0" smtClean="0"/>
          </a:p>
          <a:p>
            <a:r>
              <a:rPr lang="sv-SE" sz="2800" dirty="0" smtClean="0"/>
              <a:t>Part of the </a:t>
            </a:r>
            <a:r>
              <a:rPr lang="sv-SE" sz="2800" dirty="0" err="1" smtClean="0"/>
              <a:t>East-Central</a:t>
            </a:r>
            <a:r>
              <a:rPr lang="sv-SE" sz="2800" dirty="0" smtClean="0"/>
              <a:t> European variant of national </a:t>
            </a:r>
            <a:r>
              <a:rPr lang="sv-SE" sz="2800" dirty="0" err="1" smtClean="0"/>
              <a:t>language</a:t>
            </a:r>
            <a:r>
              <a:rPr lang="sv-SE" sz="2800" dirty="0" smtClean="0"/>
              <a:t> </a:t>
            </a:r>
            <a:r>
              <a:rPr lang="sv-SE" sz="2800" dirty="0" err="1" smtClean="0"/>
              <a:t>development</a:t>
            </a:r>
            <a:r>
              <a:rPr lang="sv-SE" sz="2800" dirty="0" smtClean="0"/>
              <a:t> &amp; </a:t>
            </a:r>
            <a:r>
              <a:rPr lang="sv-SE" sz="2800" dirty="0" err="1" smtClean="0"/>
              <a:t>change</a:t>
            </a:r>
            <a:endParaRPr lang="sv-SE" sz="2800" dirty="0" smtClean="0"/>
          </a:p>
          <a:p>
            <a:r>
              <a:rPr lang="sv-SE" sz="2800" dirty="0" smtClean="0"/>
              <a:t>F </a:t>
            </a:r>
            <a:r>
              <a:rPr lang="sv-SE" sz="2800" dirty="0" err="1" smtClean="0"/>
              <a:t>was</a:t>
            </a:r>
            <a:r>
              <a:rPr lang="sv-SE" sz="2800" dirty="0" smtClean="0"/>
              <a:t> </a:t>
            </a:r>
            <a:r>
              <a:rPr lang="sv-SE" sz="2800" dirty="0" err="1" smtClean="0"/>
              <a:t>culturally</a:t>
            </a:r>
            <a:r>
              <a:rPr lang="sv-SE" sz="2800" dirty="0" smtClean="0"/>
              <a:t> </a:t>
            </a:r>
            <a:r>
              <a:rPr lang="sv-SE" sz="2800" dirty="0" err="1" smtClean="0"/>
              <a:t>well</a:t>
            </a:r>
            <a:r>
              <a:rPr lang="sv-SE" sz="2800" dirty="0" smtClean="0"/>
              <a:t> </a:t>
            </a:r>
            <a:r>
              <a:rPr lang="sv-SE" sz="2800" dirty="0" err="1" smtClean="0"/>
              <a:t>connected</a:t>
            </a:r>
            <a:r>
              <a:rPr lang="sv-SE" sz="2800" dirty="0" smtClean="0"/>
              <a:t> &amp; a Nordic </a:t>
            </a:r>
            <a:r>
              <a:rPr lang="sv-SE" sz="2800" dirty="0" err="1" smtClean="0"/>
              <a:t>centre</a:t>
            </a:r>
            <a:r>
              <a:rPr lang="sv-SE" sz="2800" dirty="0" smtClean="0"/>
              <a:t> of </a:t>
            </a:r>
            <a:r>
              <a:rPr lang="sv-SE" sz="2800" dirty="0" err="1" smtClean="0"/>
              <a:t>aesthetic</a:t>
            </a:r>
            <a:r>
              <a:rPr lang="sv-SE" sz="2800" dirty="0" smtClean="0"/>
              <a:t> modernism: </a:t>
            </a:r>
            <a:r>
              <a:rPr lang="sv-SE" sz="2800" dirty="0" err="1" smtClean="0"/>
              <a:t>architecture</a:t>
            </a:r>
            <a:r>
              <a:rPr lang="sv-SE" sz="2800" dirty="0" smtClean="0"/>
              <a:t>, </a:t>
            </a:r>
            <a:r>
              <a:rPr lang="sv-SE" sz="2800" dirty="0" err="1" smtClean="0"/>
              <a:t>poetry</a:t>
            </a:r>
            <a:r>
              <a:rPr lang="sv-SE" sz="2800" dirty="0" smtClean="0"/>
              <a:t>, design</a:t>
            </a:r>
          </a:p>
          <a:p>
            <a:endParaRPr lang="sv-SE" sz="2800" dirty="0" smtClean="0"/>
          </a:p>
          <a:p>
            <a:endParaRPr lang="sv-SE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Japan: The </a:t>
            </a:r>
            <a:r>
              <a:rPr lang="sv-SE" dirty="0" err="1" smtClean="0"/>
              <a:t>Paradigmatic</a:t>
            </a:r>
            <a:r>
              <a:rPr lang="sv-SE" dirty="0" smtClean="0"/>
              <a:t>  Case of </a:t>
            </a:r>
            <a:r>
              <a:rPr lang="sv-SE" dirty="0" err="1" smtClean="0"/>
              <a:t>Reactive</a:t>
            </a:r>
            <a:r>
              <a:rPr lang="sv-SE" dirty="0" smtClean="0"/>
              <a:t> </a:t>
            </a:r>
            <a:r>
              <a:rPr lang="sv-SE" dirty="0" err="1" smtClean="0"/>
              <a:t>Modernization</a:t>
            </a:r>
            <a:r>
              <a:rPr lang="sv-SE" dirty="0" smtClean="0"/>
              <a:t>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v-SE" dirty="0" smtClean="0"/>
              <a:t>The Charter </a:t>
            </a:r>
            <a:r>
              <a:rPr lang="sv-SE" dirty="0" err="1" smtClean="0"/>
              <a:t>Oath</a:t>
            </a:r>
            <a:r>
              <a:rPr lang="sv-SE" dirty="0" smtClean="0"/>
              <a:t> of l868:</a:t>
            </a:r>
          </a:p>
          <a:p>
            <a:r>
              <a:rPr lang="en-US" dirty="0"/>
              <a:t>“Evil customs of the past shall be abandoned and everything shall be based upon  the just laws of Nature.  </a:t>
            </a:r>
            <a:endParaRPr lang="sv-SE" dirty="0"/>
          </a:p>
          <a:p>
            <a:r>
              <a:rPr lang="en-US" dirty="0"/>
              <a:t>Knowledge shall be sought throughout the world …”</a:t>
            </a:r>
            <a:endParaRPr lang="sv-SE" dirty="0"/>
          </a:p>
          <a:p>
            <a:pPr>
              <a:buNone/>
            </a:pPr>
            <a:r>
              <a:rPr lang="en-US" sz="2600" dirty="0"/>
              <a:t>The universalist  modern program is then cut down into characteristic Japanese </a:t>
            </a:r>
            <a:r>
              <a:rPr lang="en-US" sz="2600" dirty="0" err="1"/>
              <a:t>particularism</a:t>
            </a:r>
            <a:r>
              <a:rPr lang="en-US" sz="2600" dirty="0"/>
              <a:t>, continuing </a:t>
            </a:r>
            <a:r>
              <a:rPr lang="en-US" dirty="0" smtClean="0"/>
              <a:t>:</a:t>
            </a:r>
          </a:p>
          <a:p>
            <a:r>
              <a:rPr lang="en-US" dirty="0" smtClean="0"/>
              <a:t> </a:t>
            </a:r>
            <a:r>
              <a:rPr lang="en-US" dirty="0"/>
              <a:t>“…so as to strengthen the foundations of Imperial rule.”</a:t>
            </a:r>
            <a:endParaRPr lang="sv-SE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Japanese</a:t>
            </a:r>
            <a:r>
              <a:rPr lang="sv-SE" dirty="0" smtClean="0"/>
              <a:t> </a:t>
            </a:r>
            <a:r>
              <a:rPr lang="sv-SE" dirty="0" err="1" smtClean="0"/>
              <a:t>Specifics</a:t>
            </a:r>
            <a:r>
              <a:rPr lang="sv-SE" dirty="0" smtClean="0"/>
              <a:t> of the RM Road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Imperial ambition &amp; </a:t>
            </a:r>
            <a:r>
              <a:rPr lang="sv-SE" dirty="0" err="1" smtClean="0"/>
              <a:t>capacity</a:t>
            </a:r>
            <a:endParaRPr lang="sv-SE" dirty="0" smtClean="0"/>
          </a:p>
          <a:p>
            <a:r>
              <a:rPr lang="sv-SE" dirty="0" err="1" smtClean="0"/>
              <a:t>Continuist</a:t>
            </a:r>
            <a:r>
              <a:rPr lang="sv-SE" dirty="0" smtClean="0"/>
              <a:t> ”</a:t>
            </a:r>
            <a:r>
              <a:rPr lang="sv-SE" dirty="0" err="1" smtClean="0"/>
              <a:t>embrace</a:t>
            </a:r>
            <a:r>
              <a:rPr lang="sv-SE" dirty="0" smtClean="0"/>
              <a:t> of </a:t>
            </a:r>
            <a:r>
              <a:rPr lang="sv-SE" dirty="0" err="1" smtClean="0"/>
              <a:t>defeat</a:t>
            </a:r>
            <a:r>
              <a:rPr lang="sv-SE" dirty="0" smtClean="0"/>
              <a:t>”</a:t>
            </a:r>
          </a:p>
          <a:p>
            <a:r>
              <a:rPr lang="sv-SE" dirty="0" err="1" smtClean="0"/>
              <a:t>Preocupation</a:t>
            </a:r>
            <a:r>
              <a:rPr lang="sv-SE" dirty="0" smtClean="0"/>
              <a:t> with </a:t>
            </a:r>
            <a:r>
              <a:rPr lang="sv-SE" dirty="0" err="1" smtClean="0"/>
              <a:t>location</a:t>
            </a:r>
            <a:r>
              <a:rPr lang="sv-SE" dirty="0" smtClean="0"/>
              <a:t> &amp; </a:t>
            </a:r>
            <a:r>
              <a:rPr lang="sv-SE" dirty="0" err="1" smtClean="0"/>
              <a:t>identity</a:t>
            </a:r>
            <a:endParaRPr lang="sv-SE" dirty="0"/>
          </a:p>
          <a:p>
            <a:pPr lvl="1"/>
            <a:r>
              <a:rPr lang="sv-SE" dirty="0" err="1" smtClean="0"/>
              <a:t>Out</a:t>
            </a:r>
            <a:r>
              <a:rPr lang="sv-SE" dirty="0" smtClean="0"/>
              <a:t> of </a:t>
            </a:r>
            <a:r>
              <a:rPr lang="sv-SE" dirty="0" err="1" smtClean="0"/>
              <a:t>Asia</a:t>
            </a:r>
            <a:r>
              <a:rPr lang="sv-SE" dirty="0" smtClean="0"/>
              <a:t>, or Leading </a:t>
            </a:r>
            <a:r>
              <a:rPr lang="sv-SE" dirty="0" err="1" smtClean="0"/>
              <a:t>Asia</a:t>
            </a:r>
            <a:r>
              <a:rPr lang="sv-SE" dirty="0" smtClean="0"/>
              <a:t>?</a:t>
            </a:r>
          </a:p>
          <a:p>
            <a:pPr lvl="1"/>
            <a:r>
              <a:rPr lang="sv-SE" dirty="0" err="1" smtClean="0"/>
              <a:t>Japanese</a:t>
            </a:r>
            <a:r>
              <a:rPr lang="sv-SE" dirty="0" smtClean="0"/>
              <a:t> ”</a:t>
            </a:r>
            <a:r>
              <a:rPr lang="sv-SE" dirty="0" err="1" smtClean="0"/>
              <a:t>overcoming</a:t>
            </a:r>
            <a:r>
              <a:rPr lang="sv-SE" dirty="0" smtClean="0"/>
              <a:t> of </a:t>
            </a:r>
            <a:r>
              <a:rPr lang="sv-SE" dirty="0" err="1" smtClean="0"/>
              <a:t>modernity</a:t>
            </a:r>
            <a:r>
              <a:rPr lang="sv-SE" dirty="0" smtClean="0"/>
              <a:t>”, </a:t>
            </a:r>
            <a:r>
              <a:rPr lang="sv-SE" i="1" dirty="0" err="1" smtClean="0"/>
              <a:t>Nihonjin</a:t>
            </a:r>
            <a:r>
              <a:rPr lang="sv-SE" i="1" dirty="0" smtClean="0"/>
              <a:t> ron </a:t>
            </a:r>
            <a:r>
              <a:rPr lang="sv-SE" dirty="0" smtClean="0"/>
              <a:t>and studies of </a:t>
            </a:r>
            <a:r>
              <a:rPr lang="sv-SE" dirty="0" err="1" smtClean="0"/>
              <a:t>Japaneseness</a:t>
            </a:r>
            <a:endParaRPr lang="sv-S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845</Words>
  <Application>Microsoft Office PowerPoint</Application>
  <PresentationFormat>Bildspel på skärmen (4:3)</PresentationFormat>
  <Paragraphs>122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5" baseType="lpstr">
      <vt:lpstr>Office-tema</vt:lpstr>
      <vt:lpstr>Some Fundamental Questions of Modernity A Comparative Glance at Finland, Japan, and Russia</vt:lpstr>
      <vt:lpstr>Modernity: Making Use of a Concept</vt:lpstr>
      <vt:lpstr>Breakthroughs of Modernity</vt:lpstr>
      <vt:lpstr>4 Major Pathways to Current Modernity &amp;  2 Major Hybrids by Pattern of Conflict</vt:lpstr>
      <vt:lpstr>Enduring Consequences of the Roads to Modernity I</vt:lpstr>
      <vt:lpstr>Enduring Consequences of the Roads to Modernity II</vt:lpstr>
      <vt:lpstr>Finland on the European Road</vt:lpstr>
      <vt:lpstr>Japan: The Paradigmatic  Case of Reactive Modernization </vt:lpstr>
      <vt:lpstr>Japanese Specifics of the RM Road</vt:lpstr>
      <vt:lpstr>The Russian Hybrid  I. Set-Up</vt:lpstr>
      <vt:lpstr>The Russian Hybrid  II. Consequences</vt:lpstr>
      <vt:lpstr>Prospects: After Modernism I. Current State</vt:lpstr>
      <vt:lpstr>Prospects: After Modernism II. Futures</vt:lpstr>
      <vt:lpstr>Bild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Fundamental Questions of Modernity A Comparative Glance at Finland, Japan, and Russia</dc:title>
  <dc:creator>Goran</dc:creator>
  <cp:lastModifiedBy>Goran</cp:lastModifiedBy>
  <cp:revision>43</cp:revision>
  <dcterms:created xsi:type="dcterms:W3CDTF">2013-09-03T08:17:45Z</dcterms:created>
  <dcterms:modified xsi:type="dcterms:W3CDTF">2013-09-25T09:13:44Z</dcterms:modified>
</cp:coreProperties>
</file>