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6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0B9D0-04D4-4287-95C5-F7E3D4E6E14E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052E4-7B29-4FCC-A3EE-BBD0CE5821AA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F620E-F77A-41BE-B3E7-299B75C0EA60}" type="slidenum">
              <a:rPr lang="sv-SE" smtClean="0"/>
              <a:pPr/>
              <a:t>18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33185-40E1-4E19-A0CB-95C6F61DF459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6F76E-425D-40EB-AEF3-DD201D73BA71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The Killing </a:t>
            </a:r>
            <a:r>
              <a:rPr lang="sv-SE" dirty="0" err="1" smtClean="0"/>
              <a:t>Fields</a:t>
            </a:r>
            <a:r>
              <a:rPr lang="sv-SE" dirty="0" smtClean="0"/>
              <a:t> of </a:t>
            </a:r>
            <a:r>
              <a:rPr lang="sv-SE" dirty="0" err="1" smtClean="0"/>
              <a:t>Inequality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Göran Therborn</a:t>
            </a:r>
          </a:p>
          <a:p>
            <a:r>
              <a:rPr lang="sv-SE" dirty="0" smtClean="0"/>
              <a:t>University of </a:t>
            </a:r>
            <a:r>
              <a:rPr lang="sv-SE" dirty="0" smtClean="0"/>
              <a:t>Cambridge</a:t>
            </a:r>
          </a:p>
          <a:p>
            <a:r>
              <a:rPr lang="sv-SE" sz="2000" dirty="0" smtClean="0"/>
              <a:t>University of </a:t>
            </a:r>
            <a:r>
              <a:rPr lang="sv-SE" sz="2000" dirty="0" err="1" smtClean="0"/>
              <a:t>Helsinki</a:t>
            </a:r>
            <a:r>
              <a:rPr lang="sv-SE" sz="2000" dirty="0" smtClean="0"/>
              <a:t> 11.9.2013</a:t>
            </a:r>
            <a:endParaRPr lang="sv-SE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Consequences</a:t>
            </a:r>
            <a:r>
              <a:rPr lang="sv-SE" dirty="0" smtClean="0"/>
              <a:t> of </a:t>
            </a:r>
            <a:r>
              <a:rPr lang="sv-SE" dirty="0" err="1" smtClean="0"/>
              <a:t>inequality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Death</a:t>
            </a:r>
          </a:p>
          <a:p>
            <a:pPr lvl="1"/>
            <a:r>
              <a:rPr lang="sv-SE" dirty="0" err="1" smtClean="0"/>
              <a:t>Somatic</a:t>
            </a:r>
            <a:r>
              <a:rPr lang="sv-SE" dirty="0" smtClean="0"/>
              <a:t> </a:t>
            </a:r>
            <a:r>
              <a:rPr lang="sv-SE" dirty="0" err="1" smtClean="0"/>
              <a:t>effects</a:t>
            </a:r>
            <a:r>
              <a:rPr lang="sv-SE" dirty="0" smtClean="0"/>
              <a:t> of  </a:t>
            </a:r>
            <a:r>
              <a:rPr lang="sv-SE" dirty="0" err="1" smtClean="0"/>
              <a:t>psychic/social</a:t>
            </a:r>
            <a:r>
              <a:rPr lang="sv-SE" dirty="0" smtClean="0"/>
              <a:t> stress</a:t>
            </a:r>
          </a:p>
          <a:p>
            <a:r>
              <a:rPr lang="sv-SE" dirty="0" err="1" smtClean="0"/>
              <a:t>Ill-health</a:t>
            </a:r>
            <a:endParaRPr lang="sv-SE" dirty="0" smtClean="0"/>
          </a:p>
          <a:p>
            <a:pPr lvl="1"/>
            <a:r>
              <a:rPr lang="sv-SE" dirty="0" smtClean="0"/>
              <a:t>5 to 15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years</a:t>
            </a:r>
            <a:r>
              <a:rPr lang="sv-SE" dirty="0" smtClean="0"/>
              <a:t> of </a:t>
            </a:r>
            <a:r>
              <a:rPr lang="sv-SE" dirty="0" err="1" smtClean="0"/>
              <a:t>illness</a:t>
            </a:r>
            <a:endParaRPr lang="sv-SE" dirty="0" smtClean="0"/>
          </a:p>
          <a:p>
            <a:r>
              <a:rPr lang="sv-SE" dirty="0" err="1" smtClean="0"/>
              <a:t>Stunted</a:t>
            </a:r>
            <a:r>
              <a:rPr lang="sv-SE" dirty="0" smtClean="0"/>
              <a:t>  </a:t>
            </a:r>
            <a:r>
              <a:rPr lang="sv-SE" dirty="0" err="1" smtClean="0"/>
              <a:t>lives</a:t>
            </a:r>
            <a:endParaRPr lang="sv-SE" dirty="0" smtClean="0"/>
          </a:p>
          <a:p>
            <a:pPr lvl="1"/>
            <a:r>
              <a:rPr lang="sv-SE" dirty="0" err="1" smtClean="0"/>
              <a:t>Half</a:t>
            </a:r>
            <a:r>
              <a:rPr lang="sv-SE" dirty="0" smtClean="0"/>
              <a:t> of all Indian </a:t>
            </a:r>
            <a:r>
              <a:rPr lang="sv-SE" dirty="0" err="1" smtClean="0"/>
              <a:t>children</a:t>
            </a:r>
            <a:r>
              <a:rPr lang="sv-SE" dirty="0" smtClean="0"/>
              <a:t> are </a:t>
            </a:r>
            <a:r>
              <a:rPr lang="sv-SE" dirty="0" err="1" smtClean="0"/>
              <a:t>stunted</a:t>
            </a:r>
            <a:r>
              <a:rPr lang="sv-SE" dirty="0" smtClean="0"/>
              <a:t> (2 standard deviations </a:t>
            </a:r>
            <a:r>
              <a:rPr lang="sv-SE" dirty="0" err="1" smtClean="0"/>
              <a:t>shorter</a:t>
            </a:r>
            <a:r>
              <a:rPr lang="sv-SE" dirty="0" smtClean="0"/>
              <a:t> for </a:t>
            </a:r>
            <a:r>
              <a:rPr lang="sv-SE" dirty="0" err="1" smtClean="0"/>
              <a:t>their</a:t>
            </a:r>
            <a:r>
              <a:rPr lang="sv-SE" dirty="0" smtClean="0"/>
              <a:t> age </a:t>
            </a:r>
            <a:r>
              <a:rPr lang="sv-SE" dirty="0" err="1" smtClean="0"/>
              <a:t>according</a:t>
            </a:r>
            <a:r>
              <a:rPr lang="sv-SE" dirty="0" smtClean="0"/>
              <a:t> to WHO median) , in </a:t>
            </a:r>
            <a:r>
              <a:rPr lang="sv-SE" dirty="0" err="1" smtClean="0"/>
              <a:t>some</a:t>
            </a:r>
            <a:r>
              <a:rPr lang="sv-SE" dirty="0" smtClean="0"/>
              <a:t> Indian </a:t>
            </a:r>
            <a:r>
              <a:rPr lang="sv-SE" dirty="0" err="1" smtClean="0"/>
              <a:t>states</a:t>
            </a:r>
            <a:r>
              <a:rPr lang="sv-SE" dirty="0" smtClean="0"/>
              <a:t> </a:t>
            </a:r>
            <a:r>
              <a:rPr lang="sv-SE" dirty="0" err="1" smtClean="0"/>
              <a:t>women</a:t>
            </a:r>
            <a:r>
              <a:rPr lang="sv-SE" dirty="0" smtClean="0"/>
              <a:t> are </a:t>
            </a:r>
            <a:r>
              <a:rPr lang="sv-SE" dirty="0" err="1" smtClean="0"/>
              <a:t>currently</a:t>
            </a:r>
            <a:r>
              <a:rPr lang="sv-SE" dirty="0" smtClean="0"/>
              <a:t> </a:t>
            </a:r>
            <a:r>
              <a:rPr lang="sv-SE" dirty="0" err="1" smtClean="0"/>
              <a:t>shrinking</a:t>
            </a:r>
            <a:endParaRPr lang="sv-SE" dirty="0" smtClean="0"/>
          </a:p>
          <a:p>
            <a:pPr lvl="1"/>
            <a:r>
              <a:rPr lang="sv-SE" dirty="0" err="1" smtClean="0"/>
              <a:t>Socio-cultural</a:t>
            </a:r>
            <a:r>
              <a:rPr lang="sv-SE" dirty="0" smtClean="0"/>
              <a:t> </a:t>
            </a:r>
            <a:r>
              <a:rPr lang="sv-SE" dirty="0" err="1" smtClean="0"/>
              <a:t>stunting</a:t>
            </a:r>
            <a:r>
              <a:rPr lang="sv-SE" dirty="0" smtClean="0"/>
              <a:t> &amp; </a:t>
            </a:r>
            <a:r>
              <a:rPr lang="sv-SE" dirty="0" err="1" smtClean="0"/>
              <a:t>humiliation</a:t>
            </a:r>
            <a:endParaRPr lang="sv-SE" dirty="0" smtClean="0"/>
          </a:p>
          <a:p>
            <a:r>
              <a:rPr lang="sv-SE" dirty="0" err="1" smtClean="0"/>
              <a:t>Wasted</a:t>
            </a:r>
            <a:r>
              <a:rPr lang="sv-SE" dirty="0" smtClean="0"/>
              <a:t> talent</a:t>
            </a:r>
          </a:p>
          <a:p>
            <a:r>
              <a:rPr lang="sv-SE" dirty="0" smtClean="0"/>
              <a:t>Social </a:t>
            </a:r>
            <a:r>
              <a:rPr lang="sv-SE" dirty="0" err="1" smtClean="0"/>
              <a:t>sundering</a:t>
            </a:r>
            <a:endParaRPr lang="sv-SE" dirty="0" smtClean="0"/>
          </a:p>
          <a:p>
            <a:pPr lvl="1"/>
            <a:r>
              <a:rPr lang="sv-SE" dirty="0" err="1" smtClean="0"/>
              <a:t>Societies</a:t>
            </a:r>
            <a:r>
              <a:rPr lang="sv-SE" dirty="0" smtClean="0"/>
              <a:t> torn part, </a:t>
            </a:r>
            <a:r>
              <a:rPr lang="sv-SE" dirty="0" err="1" smtClean="0"/>
              <a:t>into</a:t>
            </a:r>
            <a:r>
              <a:rPr lang="sv-SE" dirty="0" smtClean="0"/>
              <a:t> distrust, </a:t>
            </a:r>
            <a:r>
              <a:rPr lang="sv-SE" dirty="0" err="1" smtClean="0"/>
              <a:t>fear</a:t>
            </a:r>
            <a:r>
              <a:rPr lang="sv-SE" dirty="0" smtClean="0"/>
              <a:t>, </a:t>
            </a:r>
            <a:r>
              <a:rPr lang="sv-SE" dirty="0" err="1" smtClean="0"/>
              <a:t>violence</a:t>
            </a:r>
            <a:endParaRPr lang="sv-SE" dirty="0" smtClean="0"/>
          </a:p>
          <a:p>
            <a:r>
              <a:rPr lang="sv-SE" dirty="0" smtClean="0"/>
              <a:t>Economic </a:t>
            </a:r>
            <a:r>
              <a:rPr lang="sv-SE" dirty="0" err="1" smtClean="0"/>
              <a:t>squandering</a:t>
            </a:r>
            <a:r>
              <a:rPr lang="sv-SE" dirty="0" smtClean="0"/>
              <a:t>, by the </a:t>
            </a:r>
            <a:r>
              <a:rPr lang="sv-SE" dirty="0" err="1" smtClean="0"/>
              <a:t>privileged</a:t>
            </a:r>
            <a:r>
              <a:rPr lang="sv-SE" dirty="0" smtClean="0"/>
              <a:t> </a:t>
            </a:r>
            <a:r>
              <a:rPr lang="sv-SE" dirty="0" err="1" smtClean="0"/>
              <a:t>elite</a:t>
            </a:r>
            <a:endParaRPr lang="sv-SE" dirty="0" smtClean="0"/>
          </a:p>
          <a:p>
            <a:r>
              <a:rPr lang="sv-SE" dirty="0" err="1" smtClean="0"/>
              <a:t>Anti-democracy</a:t>
            </a:r>
            <a:r>
              <a:rPr lang="sv-SE" dirty="0" smtClean="0"/>
              <a:t>, </a:t>
            </a:r>
            <a:r>
              <a:rPr lang="sv-SE" dirty="0" err="1" smtClean="0"/>
              <a:t>political</a:t>
            </a:r>
            <a:r>
              <a:rPr lang="sv-SE" dirty="0" smtClean="0"/>
              <a:t> </a:t>
            </a:r>
            <a:r>
              <a:rPr lang="sv-SE" dirty="0" err="1" smtClean="0"/>
              <a:t>dictat-ship</a:t>
            </a:r>
            <a:endParaRPr lang="sv-S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The killing </a:t>
            </a:r>
            <a:r>
              <a:rPr lang="sv-SE" dirty="0" err="1" smtClean="0"/>
              <a:t>fields</a:t>
            </a:r>
            <a:r>
              <a:rPr lang="sv-SE" dirty="0" smtClean="0"/>
              <a:t> of </a:t>
            </a:r>
            <a:r>
              <a:rPr lang="sv-SE" dirty="0" err="1" smtClean="0"/>
              <a:t>inequality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The </a:t>
            </a:r>
            <a:r>
              <a:rPr lang="sv-SE" dirty="0" err="1" smtClean="0"/>
              <a:t>restotration</a:t>
            </a:r>
            <a:r>
              <a:rPr lang="sv-SE" dirty="0" smtClean="0"/>
              <a:t> of </a:t>
            </a:r>
            <a:r>
              <a:rPr lang="sv-SE" dirty="0" err="1" smtClean="0"/>
              <a:t>capitalism</a:t>
            </a:r>
            <a:r>
              <a:rPr lang="sv-SE" dirty="0" smtClean="0"/>
              <a:t> in the </a:t>
            </a:r>
            <a:r>
              <a:rPr lang="sv-SE" dirty="0" err="1" smtClean="0"/>
              <a:t>ex-Soviet</a:t>
            </a:r>
            <a:r>
              <a:rPr lang="sv-SE" dirty="0" smtClean="0"/>
              <a:t> Union: 4 million excess </a:t>
            </a:r>
            <a:r>
              <a:rPr lang="sv-SE" dirty="0" err="1" smtClean="0"/>
              <a:t>deaths</a:t>
            </a:r>
            <a:r>
              <a:rPr lang="sv-SE" dirty="0" smtClean="0"/>
              <a:t> in l990s</a:t>
            </a:r>
          </a:p>
          <a:p>
            <a:r>
              <a:rPr lang="sv-SE" dirty="0" smtClean="0"/>
              <a:t>In the central British </a:t>
            </a:r>
            <a:r>
              <a:rPr lang="sv-SE" dirty="0" err="1" smtClean="0"/>
              <a:t>government</a:t>
            </a:r>
            <a:r>
              <a:rPr lang="sv-SE" dirty="0" smtClean="0"/>
              <a:t> </a:t>
            </a:r>
            <a:r>
              <a:rPr lang="sv-SE" dirty="0" err="1" smtClean="0"/>
              <a:t>bureaucracy</a:t>
            </a:r>
            <a:r>
              <a:rPr lang="sv-SE" dirty="0" smtClean="0"/>
              <a:t>, death </a:t>
            </a:r>
            <a:r>
              <a:rPr lang="sv-SE" dirty="0" err="1" smtClean="0"/>
              <a:t>follows</a:t>
            </a:r>
            <a:r>
              <a:rPr lang="sv-SE" dirty="0" smtClean="0"/>
              <a:t> </a:t>
            </a:r>
            <a:r>
              <a:rPr lang="sv-SE" dirty="0" err="1" smtClean="0"/>
              <a:t>exactly</a:t>
            </a:r>
            <a:r>
              <a:rPr lang="sv-SE" dirty="0" smtClean="0"/>
              <a:t> the </a:t>
            </a:r>
            <a:r>
              <a:rPr lang="sv-SE" dirty="0" err="1" smtClean="0"/>
              <a:t>office</a:t>
            </a:r>
            <a:r>
              <a:rPr lang="sv-SE" dirty="0" smtClean="0"/>
              <a:t> </a:t>
            </a:r>
            <a:r>
              <a:rPr lang="sv-SE" dirty="0" err="1" smtClean="0"/>
              <a:t>hierarchy</a:t>
            </a:r>
            <a:r>
              <a:rPr lang="sv-SE" dirty="0" smtClean="0"/>
              <a:t>, the </a:t>
            </a:r>
            <a:r>
              <a:rPr lang="sv-SE" dirty="0" err="1" smtClean="0"/>
              <a:t>lower</a:t>
            </a:r>
            <a:r>
              <a:rPr lang="sv-SE" dirty="0" smtClean="0"/>
              <a:t> you are, the </a:t>
            </a:r>
            <a:r>
              <a:rPr lang="sv-SE" dirty="0" err="1" smtClean="0"/>
              <a:t>earlier</a:t>
            </a:r>
            <a:r>
              <a:rPr lang="sv-SE" dirty="0" smtClean="0"/>
              <a:t> you die</a:t>
            </a:r>
          </a:p>
          <a:p>
            <a:r>
              <a:rPr lang="sv-SE" dirty="0" smtClean="0"/>
              <a:t>Life </a:t>
            </a:r>
            <a:r>
              <a:rPr lang="sv-SE" dirty="0" err="1" smtClean="0"/>
              <a:t>expectancy</a:t>
            </a:r>
            <a:r>
              <a:rPr lang="sv-SE" dirty="0" smtClean="0"/>
              <a:t>  of </a:t>
            </a:r>
            <a:r>
              <a:rPr lang="sv-SE" dirty="0" err="1" smtClean="0"/>
              <a:t>Americans</a:t>
            </a:r>
            <a:r>
              <a:rPr lang="sv-SE" dirty="0" smtClean="0"/>
              <a:t> </a:t>
            </a:r>
            <a:r>
              <a:rPr lang="sv-SE" dirty="0" err="1" smtClean="0"/>
              <a:t>without</a:t>
            </a:r>
            <a:r>
              <a:rPr lang="sv-SE" dirty="0" smtClean="0"/>
              <a:t> a college </a:t>
            </a:r>
            <a:r>
              <a:rPr lang="sv-SE" dirty="0" err="1" smtClean="0"/>
              <a:t>degree</a:t>
            </a:r>
            <a:r>
              <a:rPr lang="sv-SE" dirty="0" smtClean="0"/>
              <a:t> is </a:t>
            </a:r>
            <a:r>
              <a:rPr lang="sv-SE" dirty="0" err="1" smtClean="0"/>
              <a:t>declining</a:t>
            </a:r>
            <a:endParaRPr lang="sv-SE" dirty="0" smtClean="0"/>
          </a:p>
          <a:p>
            <a:r>
              <a:rPr lang="sv-SE" dirty="0" smtClean="0"/>
              <a:t>Finland: </a:t>
            </a:r>
            <a:r>
              <a:rPr lang="sv-SE" dirty="0" err="1" smtClean="0"/>
              <a:t>increasing</a:t>
            </a:r>
            <a:r>
              <a:rPr lang="sv-SE" dirty="0" smtClean="0"/>
              <a:t> life </a:t>
            </a:r>
            <a:r>
              <a:rPr lang="sv-SE" dirty="0" err="1" smtClean="0"/>
              <a:t>expectancy</a:t>
            </a:r>
            <a:r>
              <a:rPr lang="sv-SE" dirty="0" smtClean="0"/>
              <a:t> gap: at age 35: 12.5 </a:t>
            </a:r>
            <a:r>
              <a:rPr lang="sv-SE" dirty="0" err="1" smtClean="0"/>
              <a:t>years</a:t>
            </a:r>
            <a:r>
              <a:rPr lang="sv-SE" dirty="0" smtClean="0"/>
              <a:t> </a:t>
            </a:r>
            <a:r>
              <a:rPr lang="sv-SE" dirty="0" err="1" smtClean="0"/>
              <a:t>between</a:t>
            </a:r>
            <a:r>
              <a:rPr lang="sv-SE" dirty="0" smtClean="0"/>
              <a:t> </a:t>
            </a:r>
            <a:r>
              <a:rPr lang="sv-SE" dirty="0" err="1" smtClean="0"/>
              <a:t>top</a:t>
            </a:r>
            <a:r>
              <a:rPr lang="sv-SE" dirty="0" smtClean="0"/>
              <a:t> &amp; bottom </a:t>
            </a:r>
            <a:r>
              <a:rPr lang="sv-SE" dirty="0" err="1" smtClean="0"/>
              <a:t>male</a:t>
            </a:r>
            <a:r>
              <a:rPr lang="sv-SE" dirty="0" smtClean="0"/>
              <a:t> </a:t>
            </a:r>
            <a:r>
              <a:rPr lang="sv-SE" dirty="0" err="1" smtClean="0"/>
              <a:t>quintiles</a:t>
            </a:r>
            <a:r>
              <a:rPr lang="sv-SE" dirty="0" smtClean="0"/>
              <a:t> (7.5 in l988), </a:t>
            </a:r>
            <a:r>
              <a:rPr lang="sv-SE" dirty="0" err="1" smtClean="0"/>
              <a:t>about</a:t>
            </a:r>
            <a:r>
              <a:rPr lang="sv-SE" dirty="0" smtClean="0"/>
              <a:t> the same as national gap to </a:t>
            </a:r>
            <a:r>
              <a:rPr lang="sv-SE" dirty="0" err="1" smtClean="0"/>
              <a:t>Kazakhstan</a:t>
            </a:r>
            <a:endParaRPr lang="sv-SE" dirty="0" smtClean="0"/>
          </a:p>
          <a:p>
            <a:pPr lvl="1"/>
            <a:r>
              <a:rPr lang="sv-SE" dirty="0" err="1" smtClean="0"/>
              <a:t>Age-standardized</a:t>
            </a:r>
            <a:r>
              <a:rPr lang="sv-SE" dirty="0" smtClean="0"/>
              <a:t> death rate </a:t>
            </a:r>
            <a:r>
              <a:rPr lang="sv-SE" dirty="0" err="1" smtClean="0"/>
              <a:t>among</a:t>
            </a:r>
            <a:r>
              <a:rPr lang="sv-SE" dirty="0" smtClean="0"/>
              <a:t> </a:t>
            </a:r>
            <a:r>
              <a:rPr lang="sv-SE" dirty="0" err="1" smtClean="0"/>
              <a:t>poorest</a:t>
            </a:r>
            <a:r>
              <a:rPr lang="sv-SE" dirty="0" smtClean="0"/>
              <a:t> </a:t>
            </a:r>
            <a:r>
              <a:rPr lang="sv-SE" dirty="0" err="1" smtClean="0"/>
              <a:t>fifth</a:t>
            </a:r>
            <a:r>
              <a:rPr lang="sv-SE" dirty="0" smtClean="0"/>
              <a:t> of </a:t>
            </a:r>
            <a:r>
              <a:rPr lang="sv-SE" dirty="0" err="1" smtClean="0"/>
              <a:t>women</a:t>
            </a:r>
            <a:r>
              <a:rPr lang="sv-SE" dirty="0" smtClean="0"/>
              <a:t> 35-64 is </a:t>
            </a:r>
            <a:r>
              <a:rPr lang="sv-SE" dirty="0" err="1" smtClean="0"/>
              <a:t>increasing</a:t>
            </a:r>
            <a:r>
              <a:rPr lang="sv-SE" dirty="0" smtClean="0"/>
              <a:t>, as it is </a:t>
            </a:r>
            <a:r>
              <a:rPr lang="sv-SE" dirty="0" err="1" smtClean="0"/>
              <a:t>among</a:t>
            </a:r>
            <a:r>
              <a:rPr lang="sv-SE" dirty="0" smtClean="0"/>
              <a:t> the </a:t>
            </a:r>
            <a:r>
              <a:rPr lang="sv-SE" dirty="0" err="1" smtClean="0"/>
              <a:t>unemployed</a:t>
            </a:r>
            <a:endParaRPr lang="sv-S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Possibilities</a:t>
            </a:r>
            <a:r>
              <a:rPr lang="sv-SE" dirty="0" smtClean="0"/>
              <a:t> of </a:t>
            </a:r>
            <a:r>
              <a:rPr lang="sv-SE" dirty="0" err="1" smtClean="0"/>
              <a:t>Equality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v-SE" u="sng" dirty="0" smtClean="0"/>
              <a:t>Four </a:t>
            </a:r>
            <a:r>
              <a:rPr lang="sv-SE" u="sng" dirty="0" err="1" smtClean="0"/>
              <a:t>mechanisms</a:t>
            </a:r>
            <a:r>
              <a:rPr lang="sv-SE" u="sng" dirty="0" smtClean="0"/>
              <a:t> of </a:t>
            </a:r>
            <a:r>
              <a:rPr lang="sv-SE" u="sng" dirty="0" err="1" smtClean="0"/>
              <a:t>equality</a:t>
            </a:r>
            <a:endParaRPr lang="sv-SE" dirty="0" smtClean="0"/>
          </a:p>
          <a:p>
            <a:pPr lvl="1"/>
            <a:r>
              <a:rPr lang="sv-SE" dirty="0" smtClean="0"/>
              <a:t>Approximation: </a:t>
            </a:r>
            <a:r>
              <a:rPr lang="sv-SE" dirty="0" err="1" smtClean="0"/>
              <a:t>catching</a:t>
            </a:r>
            <a:r>
              <a:rPr lang="sv-SE" dirty="0" smtClean="0"/>
              <a:t> up, positive </a:t>
            </a:r>
            <a:r>
              <a:rPr lang="sv-SE" dirty="0" err="1" smtClean="0"/>
              <a:t>discrimination</a:t>
            </a:r>
            <a:endParaRPr lang="sv-SE" dirty="0" smtClean="0"/>
          </a:p>
          <a:p>
            <a:pPr lvl="1"/>
            <a:r>
              <a:rPr lang="sv-SE" dirty="0" err="1" smtClean="0"/>
              <a:t>Inclusion</a:t>
            </a:r>
            <a:endParaRPr lang="sv-SE" dirty="0" smtClean="0"/>
          </a:p>
          <a:p>
            <a:pPr lvl="1"/>
            <a:r>
              <a:rPr lang="sv-SE" dirty="0" err="1" smtClean="0"/>
              <a:t>De-hierarchization</a:t>
            </a:r>
            <a:r>
              <a:rPr lang="sv-SE" dirty="0" smtClean="0"/>
              <a:t>, </a:t>
            </a:r>
            <a:r>
              <a:rPr lang="sv-SE" dirty="0" err="1" smtClean="0"/>
              <a:t>organizational</a:t>
            </a:r>
            <a:r>
              <a:rPr lang="sv-SE" dirty="0" smtClean="0"/>
              <a:t> </a:t>
            </a:r>
            <a:r>
              <a:rPr lang="sv-SE" dirty="0" err="1" smtClean="0"/>
              <a:t>flattening</a:t>
            </a:r>
            <a:endParaRPr lang="sv-SE" dirty="0" smtClean="0"/>
          </a:p>
          <a:p>
            <a:pPr lvl="1"/>
            <a:r>
              <a:rPr lang="sv-SE" dirty="0" err="1" smtClean="0"/>
              <a:t>Redistribution</a:t>
            </a:r>
            <a:endParaRPr lang="sv-SE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The </a:t>
            </a:r>
            <a:r>
              <a:rPr lang="sv-SE" dirty="0" err="1" smtClean="0"/>
              <a:t>possibilities</a:t>
            </a:r>
            <a:r>
              <a:rPr lang="sv-SE" dirty="0" smtClean="0"/>
              <a:t> of capitalist </a:t>
            </a:r>
            <a:r>
              <a:rPr lang="sv-SE" dirty="0" err="1" smtClean="0"/>
              <a:t>income</a:t>
            </a:r>
            <a:r>
              <a:rPr lang="sv-SE" dirty="0" smtClean="0"/>
              <a:t> </a:t>
            </a:r>
            <a:r>
              <a:rPr lang="sv-SE" dirty="0" err="1" smtClean="0"/>
              <a:t>redistribution</a:t>
            </a:r>
            <a:r>
              <a:rPr lang="sv-SE" dirty="0" smtClean="0"/>
              <a:t>. </a:t>
            </a:r>
            <a:r>
              <a:rPr lang="sv-SE" dirty="0" err="1" smtClean="0"/>
              <a:t>Gini</a:t>
            </a:r>
            <a:r>
              <a:rPr lang="sv-SE" dirty="0" smtClean="0"/>
              <a:t> </a:t>
            </a:r>
            <a:r>
              <a:rPr lang="sv-SE" dirty="0" err="1" smtClean="0"/>
              <a:t>coefficients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0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Country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Market Income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Disposable</a:t>
                      </a:r>
                      <a:r>
                        <a:rPr lang="sv-SE" dirty="0" smtClean="0"/>
                        <a:t> </a:t>
                      </a:r>
                      <a:r>
                        <a:rPr lang="sv-SE" dirty="0" err="1" smtClean="0"/>
                        <a:t>income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Reduction</a:t>
                      </a:r>
                      <a:r>
                        <a:rPr lang="sv-SE" dirty="0" smtClean="0"/>
                        <a:t> of </a:t>
                      </a:r>
                      <a:r>
                        <a:rPr lang="sv-SE" dirty="0" err="1" smtClean="0"/>
                        <a:t>inequality</a:t>
                      </a:r>
                      <a:r>
                        <a:rPr lang="sv-SE" dirty="0" smtClean="0"/>
                        <a:t>,</a:t>
                      </a:r>
                      <a:r>
                        <a:rPr lang="sv-SE" baseline="0" dirty="0" smtClean="0"/>
                        <a:t> %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Germany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40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31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Poland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47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33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29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Finland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39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24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38</a:t>
                      </a:r>
                    </a:p>
                    <a:p>
                      <a:endParaRPr lang="sv-SE" dirty="0"/>
                    </a:p>
                  </a:txBody>
                  <a:tcPr/>
                </a:tc>
              </a:tr>
              <a:tr h="311016">
                <a:tc>
                  <a:txBody>
                    <a:bodyPr/>
                    <a:lstStyle/>
                    <a:p>
                      <a:r>
                        <a:rPr lang="sv-SE" dirty="0" smtClean="0"/>
                        <a:t>Great Britain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45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35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23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USA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59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48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18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Brazil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57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54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5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Mexico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55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53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4</a:t>
                      </a:r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The </a:t>
            </a:r>
            <a:r>
              <a:rPr lang="sv-SE" dirty="0" err="1" smtClean="0"/>
              <a:t>Historical</a:t>
            </a:r>
            <a:r>
              <a:rPr lang="sv-SE" dirty="0" smtClean="0"/>
              <a:t> Moment of </a:t>
            </a:r>
            <a:r>
              <a:rPr lang="sv-SE" dirty="0" err="1" smtClean="0"/>
              <a:t>Equality</a:t>
            </a:r>
            <a:r>
              <a:rPr lang="sv-SE" dirty="0" smtClean="0"/>
              <a:t>, 1945-1980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3 National </a:t>
            </a:r>
            <a:r>
              <a:rPr lang="sv-SE" dirty="0" err="1" smtClean="0"/>
              <a:t>Trajectories</a:t>
            </a:r>
            <a:endParaRPr lang="sv-SE" dirty="0" smtClean="0"/>
          </a:p>
          <a:p>
            <a:pPr lvl="1"/>
            <a:r>
              <a:rPr lang="sv-SE" dirty="0" smtClean="0"/>
              <a:t>Western </a:t>
            </a:r>
            <a:r>
              <a:rPr lang="sv-SE" dirty="0" err="1" smtClean="0"/>
              <a:t>welfare</a:t>
            </a:r>
            <a:r>
              <a:rPr lang="sv-SE" dirty="0" smtClean="0"/>
              <a:t> </a:t>
            </a:r>
            <a:r>
              <a:rPr lang="sv-SE" dirty="0" err="1" smtClean="0"/>
              <a:t>state</a:t>
            </a:r>
            <a:r>
              <a:rPr lang="sv-SE" dirty="0" smtClean="0"/>
              <a:t> </a:t>
            </a:r>
            <a:r>
              <a:rPr lang="sv-SE" dirty="0" err="1" smtClean="0"/>
              <a:t>capitalism</a:t>
            </a:r>
            <a:endParaRPr lang="sv-SE" dirty="0" smtClean="0"/>
          </a:p>
          <a:p>
            <a:pPr lvl="1"/>
            <a:r>
              <a:rPr lang="sv-SE" dirty="0" err="1" smtClean="0"/>
              <a:t>Northeast</a:t>
            </a:r>
            <a:r>
              <a:rPr lang="sv-SE" dirty="0" smtClean="0"/>
              <a:t> </a:t>
            </a:r>
            <a:r>
              <a:rPr lang="sv-SE" dirty="0" err="1" smtClean="0"/>
              <a:t>Asian</a:t>
            </a:r>
            <a:r>
              <a:rPr lang="sv-SE" dirty="0" smtClean="0"/>
              <a:t> national </a:t>
            </a:r>
            <a:r>
              <a:rPr lang="sv-SE" dirty="0" err="1" smtClean="0"/>
              <a:t>cohesion</a:t>
            </a:r>
            <a:r>
              <a:rPr lang="sv-SE" dirty="0" smtClean="0"/>
              <a:t> </a:t>
            </a:r>
            <a:r>
              <a:rPr lang="sv-SE" dirty="0" err="1" smtClean="0"/>
              <a:t>development</a:t>
            </a:r>
            <a:endParaRPr lang="sv-SE" dirty="0" smtClean="0"/>
          </a:p>
          <a:p>
            <a:pPr lvl="1"/>
            <a:r>
              <a:rPr lang="sv-SE" dirty="0" err="1" smtClean="0"/>
              <a:t>Communism</a:t>
            </a:r>
            <a:r>
              <a:rPr lang="sv-SE" dirty="0" smtClean="0"/>
              <a:t>, in Europe &amp; in East </a:t>
            </a:r>
            <a:r>
              <a:rPr lang="sv-SE" dirty="0" err="1" smtClean="0"/>
              <a:t>Asia</a:t>
            </a:r>
            <a:endParaRPr lang="sv-SE" dirty="0" smtClean="0"/>
          </a:p>
          <a:p>
            <a:r>
              <a:rPr lang="sv-SE" dirty="0" smtClean="0"/>
              <a:t>Global </a:t>
            </a:r>
            <a:r>
              <a:rPr lang="sv-SE" dirty="0" err="1" smtClean="0"/>
              <a:t>Patterns</a:t>
            </a:r>
            <a:endParaRPr lang="sv-SE" dirty="0" smtClean="0"/>
          </a:p>
          <a:p>
            <a:pPr lvl="1"/>
            <a:r>
              <a:rPr lang="sv-SE" dirty="0" smtClean="0"/>
              <a:t>Global </a:t>
            </a:r>
            <a:r>
              <a:rPr lang="sv-SE" dirty="0" err="1" smtClean="0"/>
              <a:t>income</a:t>
            </a:r>
            <a:r>
              <a:rPr lang="sv-SE" dirty="0" smtClean="0"/>
              <a:t> </a:t>
            </a:r>
            <a:r>
              <a:rPr lang="sv-SE" dirty="0" err="1" smtClean="0"/>
              <a:t>inequality</a:t>
            </a:r>
            <a:r>
              <a:rPr lang="sv-SE" dirty="0" smtClean="0"/>
              <a:t> stops </a:t>
            </a:r>
            <a:r>
              <a:rPr lang="sv-SE" dirty="0" err="1" smtClean="0"/>
              <a:t>rising</a:t>
            </a:r>
            <a:endParaRPr lang="sv-SE" dirty="0" smtClean="0"/>
          </a:p>
          <a:p>
            <a:pPr lvl="1"/>
            <a:r>
              <a:rPr lang="sv-SE" dirty="0" smtClean="0"/>
              <a:t>Global vital </a:t>
            </a:r>
            <a:r>
              <a:rPr lang="sv-SE" dirty="0" err="1" smtClean="0"/>
              <a:t>equalization</a:t>
            </a:r>
            <a:r>
              <a:rPr lang="sv-SE" dirty="0" smtClean="0"/>
              <a:t> </a:t>
            </a:r>
            <a:r>
              <a:rPr lang="sv-SE" dirty="0" err="1" smtClean="0"/>
              <a:t>begins</a:t>
            </a:r>
            <a:endParaRPr lang="sv-SE" dirty="0" smtClean="0"/>
          </a:p>
          <a:p>
            <a:pPr lvl="1"/>
            <a:r>
              <a:rPr lang="sv-SE" dirty="0" smtClean="0"/>
              <a:t>Global existential equalization starts</a:t>
            </a:r>
            <a:endParaRPr lang="sv-SE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Causal</a:t>
            </a:r>
            <a:r>
              <a:rPr lang="sv-SE" dirty="0" smtClean="0"/>
              <a:t> </a:t>
            </a:r>
            <a:r>
              <a:rPr lang="sv-SE" dirty="0" err="1" smtClean="0"/>
              <a:t>forces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Peak of central </a:t>
            </a:r>
            <a:r>
              <a:rPr lang="sv-SE" dirty="0" err="1" smtClean="0"/>
              <a:t>industrial</a:t>
            </a:r>
            <a:r>
              <a:rPr lang="sv-SE" dirty="0" smtClean="0"/>
              <a:t> </a:t>
            </a:r>
            <a:r>
              <a:rPr lang="sv-SE" dirty="0" err="1" smtClean="0"/>
              <a:t>capitalism</a:t>
            </a:r>
            <a:r>
              <a:rPr lang="sv-SE" dirty="0" smtClean="0"/>
              <a:t>, &amp; of </a:t>
            </a:r>
            <a:r>
              <a:rPr lang="sv-SE" dirty="0" err="1" smtClean="0"/>
              <a:t>industrial</a:t>
            </a:r>
            <a:r>
              <a:rPr lang="sv-SE" dirty="0" smtClean="0"/>
              <a:t> </a:t>
            </a:r>
            <a:r>
              <a:rPr lang="sv-SE" dirty="0" err="1" smtClean="0"/>
              <a:t>labour</a:t>
            </a:r>
            <a:r>
              <a:rPr lang="sv-SE" dirty="0" smtClean="0"/>
              <a:t> &amp; </a:t>
            </a:r>
            <a:r>
              <a:rPr lang="sv-SE" dirty="0" err="1" smtClean="0"/>
              <a:t>industrial</a:t>
            </a:r>
            <a:r>
              <a:rPr lang="sv-SE" dirty="0" smtClean="0"/>
              <a:t> socialism</a:t>
            </a:r>
          </a:p>
          <a:p>
            <a:r>
              <a:rPr lang="sv-SE" dirty="0" err="1" smtClean="0"/>
              <a:t>Discredit</a:t>
            </a:r>
            <a:r>
              <a:rPr lang="sv-SE" dirty="0" smtClean="0"/>
              <a:t> of the 2 major </a:t>
            </a:r>
            <a:r>
              <a:rPr lang="sv-SE" dirty="0" err="1" smtClean="0"/>
              <a:t>inegalitarian</a:t>
            </a:r>
            <a:r>
              <a:rPr lang="sv-SE" dirty="0" smtClean="0"/>
              <a:t> </a:t>
            </a:r>
            <a:r>
              <a:rPr lang="sv-SE" dirty="0" err="1" smtClean="0"/>
              <a:t>political</a:t>
            </a:r>
            <a:r>
              <a:rPr lang="sv-SE" dirty="0" smtClean="0"/>
              <a:t> </a:t>
            </a:r>
            <a:r>
              <a:rPr lang="sv-SE" dirty="0" err="1" smtClean="0"/>
              <a:t>forces</a:t>
            </a:r>
            <a:r>
              <a:rPr lang="sv-SE" dirty="0" smtClean="0"/>
              <a:t> of </a:t>
            </a:r>
            <a:r>
              <a:rPr lang="sv-SE" dirty="0" err="1" smtClean="0"/>
              <a:t>capitalism</a:t>
            </a:r>
            <a:r>
              <a:rPr lang="sv-SE" dirty="0" smtClean="0"/>
              <a:t>, </a:t>
            </a:r>
            <a:r>
              <a:rPr lang="sv-SE" dirty="0" err="1" smtClean="0"/>
              <a:t>rightwing</a:t>
            </a:r>
            <a:r>
              <a:rPr lang="sv-SE" dirty="0" smtClean="0"/>
              <a:t> </a:t>
            </a:r>
            <a:r>
              <a:rPr lang="sv-SE" dirty="0" err="1" smtClean="0"/>
              <a:t>authoritarianism</a:t>
            </a:r>
            <a:r>
              <a:rPr lang="sv-SE" dirty="0" smtClean="0"/>
              <a:t> &amp; </a:t>
            </a:r>
            <a:r>
              <a:rPr lang="sv-SE" dirty="0" err="1" smtClean="0"/>
              <a:t>rightwing</a:t>
            </a:r>
            <a:r>
              <a:rPr lang="sv-SE" dirty="0" smtClean="0"/>
              <a:t> liberalism</a:t>
            </a:r>
          </a:p>
          <a:p>
            <a:r>
              <a:rPr lang="sv-SE" dirty="0" err="1" smtClean="0"/>
              <a:t>Competition</a:t>
            </a:r>
            <a:r>
              <a:rPr lang="sv-SE" dirty="0" smtClean="0"/>
              <a:t> </a:t>
            </a:r>
            <a:r>
              <a:rPr lang="sv-SE" dirty="0" err="1" smtClean="0"/>
              <a:t>capitalism-communism</a:t>
            </a:r>
            <a:endParaRPr lang="sv-SE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 The </a:t>
            </a:r>
            <a:r>
              <a:rPr lang="sv-SE" dirty="0" err="1" smtClean="0"/>
              <a:t>turn</a:t>
            </a:r>
            <a:r>
              <a:rPr lang="sv-SE" dirty="0" smtClean="0"/>
              <a:t> to </a:t>
            </a:r>
            <a:r>
              <a:rPr lang="sv-SE" dirty="0" err="1" smtClean="0"/>
              <a:t>inequality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Central </a:t>
            </a:r>
            <a:r>
              <a:rPr lang="sv-SE" dirty="0" err="1" smtClean="0"/>
              <a:t>de-industrialization</a:t>
            </a:r>
            <a:r>
              <a:rPr lang="sv-SE" dirty="0" smtClean="0"/>
              <a:t> &amp; the </a:t>
            </a:r>
            <a:r>
              <a:rPr lang="sv-SE" dirty="0" err="1" smtClean="0"/>
              <a:t>financialization</a:t>
            </a:r>
            <a:r>
              <a:rPr lang="sv-SE" dirty="0" smtClean="0"/>
              <a:t> of </a:t>
            </a:r>
            <a:r>
              <a:rPr lang="sv-SE" dirty="0" err="1" smtClean="0"/>
              <a:t>capitalism</a:t>
            </a:r>
            <a:endParaRPr lang="sv-SE" dirty="0" smtClean="0"/>
          </a:p>
          <a:p>
            <a:r>
              <a:rPr lang="sv-SE" dirty="0" smtClean="0"/>
              <a:t>The </a:t>
            </a:r>
            <a:r>
              <a:rPr lang="sv-SE" dirty="0" err="1" smtClean="0"/>
              <a:t>weakening</a:t>
            </a:r>
            <a:r>
              <a:rPr lang="sv-SE" dirty="0" smtClean="0"/>
              <a:t> of </a:t>
            </a:r>
            <a:r>
              <a:rPr lang="sv-SE" dirty="0" err="1" smtClean="0"/>
              <a:t>labour</a:t>
            </a:r>
            <a:r>
              <a:rPr lang="sv-SE" dirty="0" smtClean="0"/>
              <a:t> in central </a:t>
            </a:r>
            <a:r>
              <a:rPr lang="sv-SE" dirty="0" err="1" smtClean="0"/>
              <a:t>capitalism</a:t>
            </a:r>
            <a:endParaRPr lang="sv-SE" dirty="0" smtClean="0"/>
          </a:p>
          <a:p>
            <a:r>
              <a:rPr lang="sv-SE" dirty="0" smtClean="0"/>
              <a:t>The implosion of </a:t>
            </a:r>
            <a:r>
              <a:rPr lang="sv-SE" dirty="0" err="1" smtClean="0"/>
              <a:t>Communism</a:t>
            </a:r>
            <a:endParaRPr lang="sv-SE" dirty="0" smtClean="0"/>
          </a:p>
          <a:p>
            <a:r>
              <a:rPr lang="sv-SE" dirty="0" smtClean="0"/>
              <a:t>The substitution of </a:t>
            </a:r>
            <a:r>
              <a:rPr lang="sv-SE" dirty="0" err="1" smtClean="0"/>
              <a:t>foreign</a:t>
            </a:r>
            <a:r>
              <a:rPr lang="sv-SE" dirty="0" smtClean="0"/>
              <a:t> </a:t>
            </a:r>
            <a:r>
              <a:rPr lang="sv-SE" dirty="0" err="1" smtClean="0"/>
              <a:t>capital</a:t>
            </a:r>
            <a:r>
              <a:rPr lang="sv-SE" dirty="0" smtClean="0"/>
              <a:t> </a:t>
            </a:r>
            <a:r>
              <a:rPr lang="sv-SE" dirty="0" err="1" smtClean="0"/>
              <a:t>development</a:t>
            </a:r>
            <a:r>
              <a:rPr lang="sv-SE" dirty="0" smtClean="0"/>
              <a:t> for national social </a:t>
            </a:r>
            <a:r>
              <a:rPr lang="sv-SE" dirty="0" err="1" smtClean="0"/>
              <a:t>cohesion</a:t>
            </a:r>
            <a:r>
              <a:rPr lang="sv-SE" dirty="0" smtClean="0"/>
              <a:t> </a:t>
            </a:r>
            <a:r>
              <a:rPr lang="sv-SE" dirty="0" err="1" smtClean="0"/>
              <a:t>development</a:t>
            </a:r>
            <a:endParaRPr lang="sv-SE" dirty="0" smtClean="0"/>
          </a:p>
          <a:p>
            <a:r>
              <a:rPr lang="sv-SE" dirty="0" smtClean="0"/>
              <a:t>The </a:t>
            </a:r>
            <a:r>
              <a:rPr lang="sv-SE" dirty="0" err="1" smtClean="0"/>
              <a:t>return</a:t>
            </a:r>
            <a:r>
              <a:rPr lang="sv-SE" dirty="0" smtClean="0"/>
              <a:t> of neoliberal </a:t>
            </a:r>
            <a:r>
              <a:rPr lang="sv-SE" dirty="0" err="1" smtClean="0"/>
              <a:t>ideology</a:t>
            </a:r>
            <a:r>
              <a:rPr lang="sv-SE" dirty="0" smtClean="0"/>
              <a:t>, as the </a:t>
            </a:r>
            <a:r>
              <a:rPr lang="sv-SE" dirty="0" err="1" smtClean="0"/>
              <a:t>cultural</a:t>
            </a:r>
            <a:r>
              <a:rPr lang="sv-SE" dirty="0" smtClean="0"/>
              <a:t> force of </a:t>
            </a:r>
            <a:r>
              <a:rPr lang="sv-SE" dirty="0" err="1" smtClean="0"/>
              <a:t>capital</a:t>
            </a:r>
            <a:r>
              <a:rPr lang="sv-SE" dirty="0" smtClean="0"/>
              <a:t> </a:t>
            </a:r>
            <a:r>
              <a:rPr lang="sv-SE" dirty="0" err="1" smtClean="0"/>
              <a:t>revenge</a:t>
            </a: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Inequality</a:t>
            </a:r>
            <a:r>
              <a:rPr lang="sv-SE" dirty="0" smtClean="0"/>
              <a:t> Is Not A </a:t>
            </a:r>
            <a:r>
              <a:rPr lang="sv-SE" dirty="0" err="1" smtClean="0"/>
              <a:t>Fate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In Latin America </a:t>
            </a:r>
            <a:r>
              <a:rPr lang="sv-SE" dirty="0" err="1" smtClean="0"/>
              <a:t>economic</a:t>
            </a:r>
            <a:r>
              <a:rPr lang="sv-SE" dirty="0" smtClean="0"/>
              <a:t>, &amp; </a:t>
            </a:r>
            <a:r>
              <a:rPr lang="sv-SE" dirty="0" err="1" smtClean="0"/>
              <a:t>other</a:t>
            </a:r>
            <a:r>
              <a:rPr lang="sv-SE" dirty="0" smtClean="0"/>
              <a:t> </a:t>
            </a:r>
            <a:r>
              <a:rPr lang="sv-SE" dirty="0" err="1" smtClean="0"/>
              <a:t>inequalities</a:t>
            </a:r>
            <a:r>
              <a:rPr lang="sv-SE" dirty="0" smtClean="0"/>
              <a:t> are  </a:t>
            </a:r>
            <a:r>
              <a:rPr lang="sv-SE" dirty="0" err="1" smtClean="0"/>
              <a:t>declining</a:t>
            </a:r>
            <a:endParaRPr lang="sv-SE" dirty="0" smtClean="0"/>
          </a:p>
          <a:p>
            <a:r>
              <a:rPr lang="sv-SE" dirty="0" smtClean="0"/>
              <a:t>5 of the world´s 10 most competitive economies  are among the world’s least unequal countries, </a:t>
            </a:r>
          </a:p>
          <a:p>
            <a:pPr lvl="1"/>
            <a:r>
              <a:rPr lang="sv-SE" dirty="0" smtClean="0"/>
              <a:t> a Gini coeffient &lt;31, incl. No 1 (</a:t>
            </a:r>
            <a:r>
              <a:rPr lang="sv-SE" dirty="0" err="1" smtClean="0"/>
              <a:t>Switzerland</a:t>
            </a:r>
            <a:r>
              <a:rPr lang="sv-SE" dirty="0" smtClean="0"/>
              <a:t>)</a:t>
            </a:r>
          </a:p>
          <a:p>
            <a:r>
              <a:rPr lang="sv-SE" dirty="0" smtClean="0"/>
              <a:t>Total </a:t>
            </a:r>
            <a:r>
              <a:rPr lang="sv-SE" dirty="0" err="1" smtClean="0"/>
              <a:t>economic</a:t>
            </a:r>
            <a:r>
              <a:rPr lang="sv-SE" dirty="0" smtClean="0"/>
              <a:t> </a:t>
            </a:r>
            <a:r>
              <a:rPr lang="sv-SE" dirty="0" err="1" smtClean="0"/>
              <a:t>inequality</a:t>
            </a:r>
            <a:r>
              <a:rPr lang="sv-SE" dirty="0" smtClean="0"/>
              <a:t> in the world is bending </a:t>
            </a:r>
            <a:r>
              <a:rPr lang="sv-SE" dirty="0" err="1" smtClean="0"/>
              <a:t>downwards</a:t>
            </a:r>
            <a:endParaRPr lang="sv-SE" dirty="0" smtClean="0"/>
          </a:p>
          <a:p>
            <a:pPr lvl="1"/>
            <a:r>
              <a:rPr lang="sv-SE" dirty="0" err="1" smtClean="0"/>
              <a:t>Though</a:t>
            </a:r>
            <a:r>
              <a:rPr lang="sv-SE" dirty="0" smtClean="0"/>
              <a:t> </a:t>
            </a:r>
            <a:r>
              <a:rPr lang="sv-SE" dirty="0" err="1" smtClean="0"/>
              <a:t>polarization</a:t>
            </a:r>
            <a:r>
              <a:rPr lang="sv-SE" dirty="0" smtClean="0"/>
              <a:t> </a:t>
            </a:r>
            <a:r>
              <a:rPr lang="sv-SE" dirty="0" err="1" smtClean="0"/>
              <a:t>between</a:t>
            </a:r>
            <a:r>
              <a:rPr lang="sv-SE" dirty="0" smtClean="0"/>
              <a:t> the </a:t>
            </a:r>
            <a:r>
              <a:rPr lang="sv-SE" dirty="0" err="1" smtClean="0"/>
              <a:t>richest</a:t>
            </a:r>
            <a:r>
              <a:rPr lang="sv-SE" dirty="0" smtClean="0"/>
              <a:t> &amp; the </a:t>
            </a:r>
            <a:r>
              <a:rPr lang="sv-SE" dirty="0" err="1" smtClean="0"/>
              <a:t>poorest</a:t>
            </a:r>
            <a:r>
              <a:rPr lang="sv-SE" dirty="0" smtClean="0"/>
              <a:t> is </a:t>
            </a:r>
            <a:r>
              <a:rPr lang="sv-SE" dirty="0" err="1" smtClean="0"/>
              <a:t>continuing</a:t>
            </a:r>
            <a:endParaRPr lang="sv-SE" dirty="0" smtClean="0"/>
          </a:p>
          <a:p>
            <a:r>
              <a:rPr lang="sv-SE" dirty="0" err="1" smtClean="0"/>
              <a:t>Existiential</a:t>
            </a:r>
            <a:r>
              <a:rPr lang="sv-SE" dirty="0" smtClean="0"/>
              <a:t>   </a:t>
            </a:r>
            <a:r>
              <a:rPr lang="sv-SE" dirty="0" err="1" smtClean="0"/>
              <a:t>equalization</a:t>
            </a:r>
            <a:r>
              <a:rPr lang="sv-SE" dirty="0" smtClean="0"/>
              <a:t>  is </a:t>
            </a:r>
            <a:r>
              <a:rPr lang="sv-SE" dirty="0" err="1" smtClean="0"/>
              <a:t>continuing</a:t>
            </a:r>
            <a:endParaRPr lang="sv-SE" dirty="0" smtClean="0"/>
          </a:p>
          <a:p>
            <a:pPr lvl="1"/>
            <a:r>
              <a:rPr lang="sv-SE" dirty="0" smtClean="0"/>
              <a:t>First Black US President</a:t>
            </a:r>
          </a:p>
          <a:p>
            <a:pPr lvl="1"/>
            <a:r>
              <a:rPr lang="sv-SE" dirty="0" err="1" smtClean="0"/>
              <a:t>Homosexual</a:t>
            </a:r>
            <a:r>
              <a:rPr lang="sv-SE" dirty="0" smtClean="0"/>
              <a:t> </a:t>
            </a:r>
            <a:r>
              <a:rPr lang="sv-SE" dirty="0" err="1" smtClean="0"/>
              <a:t>marriage</a:t>
            </a:r>
            <a:r>
              <a:rPr lang="sv-SE" dirty="0" smtClean="0"/>
              <a:t> is </a:t>
            </a:r>
            <a:r>
              <a:rPr lang="sv-SE" dirty="0" err="1" smtClean="0"/>
              <a:t>spreading</a:t>
            </a:r>
            <a:endParaRPr lang="sv-SE" dirty="0" smtClean="0"/>
          </a:p>
          <a:p>
            <a:pPr>
              <a:buNone/>
            </a:pPr>
            <a:endParaRPr lang="sv-SE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The </a:t>
            </a:r>
            <a:r>
              <a:rPr lang="sv-SE" dirty="0" err="1" smtClean="0"/>
              <a:t>Future</a:t>
            </a:r>
            <a:r>
              <a:rPr lang="sv-SE" dirty="0" smtClean="0"/>
              <a:t>: China &amp; </a:t>
            </a:r>
            <a:r>
              <a:rPr lang="sv-SE" dirty="0" err="1" smtClean="0"/>
              <a:t>Asia</a:t>
            </a:r>
            <a:r>
              <a:rPr lang="sv-SE" dirty="0" smtClean="0"/>
              <a:t> </a:t>
            </a:r>
            <a:r>
              <a:rPr lang="sv-SE" dirty="0" err="1" smtClean="0"/>
              <a:t>will</a:t>
            </a:r>
            <a:r>
              <a:rPr lang="sv-SE" dirty="0" smtClean="0"/>
              <a:t> </a:t>
            </a:r>
            <a:r>
              <a:rPr lang="sv-SE" dirty="0" err="1" smtClean="0"/>
              <a:t>decide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China has </a:t>
            </a:r>
            <a:r>
              <a:rPr lang="sv-SE" dirty="0" err="1" smtClean="0"/>
              <a:t>rapidly</a:t>
            </a:r>
            <a:r>
              <a:rPr lang="sv-SE" dirty="0" smtClean="0"/>
              <a:t> </a:t>
            </a:r>
            <a:r>
              <a:rPr lang="sv-SE" dirty="0" err="1" smtClean="0"/>
              <a:t>become</a:t>
            </a:r>
            <a:r>
              <a:rPr lang="sv-SE" dirty="0" smtClean="0"/>
              <a:t> </a:t>
            </a:r>
            <a:r>
              <a:rPr lang="sv-SE" dirty="0" err="1" smtClean="0"/>
              <a:t>one</a:t>
            </a:r>
            <a:r>
              <a:rPr lang="sv-SE" dirty="0" smtClean="0"/>
              <a:t> of the </a:t>
            </a:r>
            <a:r>
              <a:rPr lang="sv-SE" dirty="0" err="1" smtClean="0"/>
              <a:t>most</a:t>
            </a:r>
            <a:r>
              <a:rPr lang="sv-SE" dirty="0" smtClean="0"/>
              <a:t> </a:t>
            </a:r>
            <a:r>
              <a:rPr lang="sv-SE" dirty="0" err="1" smtClean="0"/>
              <a:t>unequal</a:t>
            </a:r>
            <a:r>
              <a:rPr lang="sv-SE" dirty="0" smtClean="0"/>
              <a:t> </a:t>
            </a:r>
            <a:r>
              <a:rPr lang="sv-SE" dirty="0" err="1" smtClean="0"/>
              <a:t>countries</a:t>
            </a:r>
            <a:r>
              <a:rPr lang="sv-SE" dirty="0" smtClean="0"/>
              <a:t> of </a:t>
            </a:r>
            <a:r>
              <a:rPr lang="sv-SE" dirty="0" err="1" smtClean="0"/>
              <a:t>Asia</a:t>
            </a:r>
            <a:r>
              <a:rPr lang="sv-SE" dirty="0" smtClean="0"/>
              <a:t>, </a:t>
            </a:r>
            <a:r>
              <a:rPr lang="sv-SE" dirty="0" err="1" smtClean="0"/>
              <a:t>perhaps</a:t>
            </a:r>
            <a:r>
              <a:rPr lang="sv-SE" dirty="0" smtClean="0"/>
              <a:t> </a:t>
            </a:r>
            <a:r>
              <a:rPr lang="sv-SE" u="sng" dirty="0" smtClean="0"/>
              <a:t>the</a:t>
            </a:r>
            <a:r>
              <a:rPr lang="sv-SE" dirty="0" smtClean="0"/>
              <a:t> </a:t>
            </a:r>
            <a:r>
              <a:rPr lang="sv-SE" dirty="0" err="1" smtClean="0"/>
              <a:t>most</a:t>
            </a:r>
            <a:r>
              <a:rPr lang="sv-SE" dirty="0" smtClean="0"/>
              <a:t> </a:t>
            </a:r>
            <a:r>
              <a:rPr lang="sv-SE" dirty="0" err="1" smtClean="0"/>
              <a:t>unequal</a:t>
            </a:r>
            <a:r>
              <a:rPr lang="sv-SE" dirty="0" smtClean="0"/>
              <a:t>, </a:t>
            </a:r>
            <a:r>
              <a:rPr lang="sv-SE" dirty="0" err="1" smtClean="0"/>
              <a:t>diverging</a:t>
            </a:r>
            <a:r>
              <a:rPr lang="sv-SE" dirty="0" smtClean="0"/>
              <a:t> </a:t>
            </a:r>
            <a:r>
              <a:rPr lang="sv-SE" dirty="0" err="1" smtClean="0"/>
              <a:t>sharply</a:t>
            </a:r>
            <a:r>
              <a:rPr lang="sv-SE" dirty="0" smtClean="0"/>
              <a:t> from the </a:t>
            </a:r>
            <a:r>
              <a:rPr lang="sv-SE" dirty="0" err="1" smtClean="0"/>
              <a:t>once</a:t>
            </a:r>
            <a:r>
              <a:rPr lang="sv-SE" dirty="0" smtClean="0"/>
              <a:t> </a:t>
            </a:r>
            <a:r>
              <a:rPr lang="sv-SE" dirty="0" err="1" smtClean="0"/>
              <a:t>equally</a:t>
            </a:r>
            <a:r>
              <a:rPr lang="sv-SE" dirty="0" smtClean="0"/>
              <a:t> </a:t>
            </a:r>
            <a:r>
              <a:rPr lang="sv-SE" dirty="0" err="1" smtClean="0"/>
              <a:t>successful</a:t>
            </a:r>
            <a:r>
              <a:rPr lang="sv-SE" dirty="0" smtClean="0"/>
              <a:t> </a:t>
            </a:r>
            <a:r>
              <a:rPr lang="sv-SE" dirty="0" err="1" smtClean="0"/>
              <a:t>Japanese-Korean</a:t>
            </a:r>
            <a:r>
              <a:rPr lang="sv-SE" dirty="0" smtClean="0"/>
              <a:t> </a:t>
            </a:r>
            <a:r>
              <a:rPr lang="sv-SE" dirty="0" err="1" smtClean="0"/>
              <a:t>path</a:t>
            </a:r>
            <a:endParaRPr lang="sv-SE" dirty="0" smtClean="0"/>
          </a:p>
          <a:p>
            <a:pPr lvl="1"/>
            <a:r>
              <a:rPr lang="sv-SE" dirty="0" err="1" smtClean="0"/>
              <a:t>India</a:t>
            </a:r>
            <a:r>
              <a:rPr lang="sv-SE" dirty="0" smtClean="0"/>
              <a:t> has a </a:t>
            </a:r>
            <a:r>
              <a:rPr lang="sv-SE" dirty="0" err="1" smtClean="0"/>
              <a:t>similar</a:t>
            </a:r>
            <a:r>
              <a:rPr lang="sv-SE" dirty="0" smtClean="0"/>
              <a:t> high </a:t>
            </a:r>
            <a:r>
              <a:rPr lang="sv-SE" dirty="0" err="1" smtClean="0"/>
              <a:t>inequality</a:t>
            </a:r>
            <a:endParaRPr lang="sv-SE" dirty="0" smtClean="0"/>
          </a:p>
          <a:p>
            <a:r>
              <a:rPr lang="sv-SE" dirty="0" err="1" smtClean="0"/>
              <a:t>But</a:t>
            </a:r>
            <a:r>
              <a:rPr lang="sv-SE" dirty="0" smtClean="0"/>
              <a:t> an ”</a:t>
            </a:r>
            <a:r>
              <a:rPr lang="sv-SE" dirty="0" err="1" smtClean="0"/>
              <a:t>olive-shaped</a:t>
            </a:r>
            <a:r>
              <a:rPr lang="sv-SE" dirty="0" smtClean="0"/>
              <a:t>” </a:t>
            </a:r>
            <a:r>
              <a:rPr lang="sv-SE" dirty="0" err="1" smtClean="0"/>
              <a:t>income</a:t>
            </a:r>
            <a:r>
              <a:rPr lang="sv-SE" dirty="0" smtClean="0"/>
              <a:t> distribution has </a:t>
            </a:r>
            <a:r>
              <a:rPr lang="sv-SE" dirty="0" err="1" smtClean="0"/>
              <a:t>recently</a:t>
            </a:r>
            <a:r>
              <a:rPr lang="sv-SE" dirty="0" smtClean="0"/>
              <a:t> </a:t>
            </a:r>
            <a:r>
              <a:rPr lang="sv-SE" dirty="0" err="1" smtClean="0"/>
              <a:t>been</a:t>
            </a:r>
            <a:r>
              <a:rPr lang="sv-SE" dirty="0" smtClean="0"/>
              <a:t> </a:t>
            </a:r>
            <a:r>
              <a:rPr lang="sv-SE" dirty="0" err="1" smtClean="0"/>
              <a:t>stated</a:t>
            </a:r>
            <a:r>
              <a:rPr lang="sv-SE" dirty="0" smtClean="0"/>
              <a:t> as an </a:t>
            </a:r>
            <a:r>
              <a:rPr lang="sv-SE" dirty="0" err="1" smtClean="0"/>
              <a:t>official</a:t>
            </a:r>
            <a:r>
              <a:rPr lang="sv-SE" dirty="0" smtClean="0"/>
              <a:t> </a:t>
            </a:r>
            <a:r>
              <a:rPr lang="sv-SE" dirty="0" err="1" smtClean="0"/>
              <a:t>goal</a:t>
            </a:r>
            <a:r>
              <a:rPr lang="sv-SE" dirty="0" smtClean="0"/>
              <a:t> of </a:t>
            </a:r>
            <a:r>
              <a:rPr lang="sv-SE" dirty="0" err="1" smtClean="0"/>
              <a:t>Chinese</a:t>
            </a:r>
            <a:r>
              <a:rPr lang="sv-SE" dirty="0" smtClean="0"/>
              <a:t> policy &amp; Indian social policy is </a:t>
            </a:r>
            <a:r>
              <a:rPr lang="sv-SE" dirty="0" err="1" smtClean="0"/>
              <a:t>expanding</a:t>
            </a:r>
            <a:endParaRPr lang="sv-SE" dirty="0" smtClean="0"/>
          </a:p>
          <a:p>
            <a:r>
              <a:rPr lang="sv-SE" dirty="0" smtClean="0"/>
              <a:t>The </a:t>
            </a:r>
            <a:r>
              <a:rPr lang="sv-SE" dirty="0" err="1" smtClean="0"/>
              <a:t>actual</a:t>
            </a:r>
            <a:r>
              <a:rPr lang="sv-SE" dirty="0" smtClean="0"/>
              <a:t> route taken by the </a:t>
            </a:r>
            <a:r>
              <a:rPr lang="sv-SE" dirty="0" err="1" smtClean="0"/>
              <a:t>big</a:t>
            </a:r>
            <a:r>
              <a:rPr lang="sv-SE" dirty="0" smtClean="0"/>
              <a:t> </a:t>
            </a:r>
            <a:r>
              <a:rPr lang="sv-SE" dirty="0" err="1" smtClean="0"/>
              <a:t>Asian</a:t>
            </a:r>
            <a:r>
              <a:rPr lang="sv-SE" dirty="0" smtClean="0"/>
              <a:t> </a:t>
            </a:r>
            <a:r>
              <a:rPr lang="sv-SE" dirty="0" err="1" smtClean="0"/>
              <a:t>countries</a:t>
            </a:r>
            <a:r>
              <a:rPr lang="sv-SE" dirty="0" smtClean="0"/>
              <a:t> </a:t>
            </a:r>
            <a:r>
              <a:rPr lang="sv-SE" dirty="0" err="1" smtClean="0"/>
              <a:t>will</a:t>
            </a:r>
            <a:r>
              <a:rPr lang="sv-SE" dirty="0" smtClean="0"/>
              <a:t> </a:t>
            </a:r>
            <a:r>
              <a:rPr lang="sv-SE" dirty="0" err="1" smtClean="0"/>
              <a:t>affect</a:t>
            </a:r>
            <a:r>
              <a:rPr lang="sv-SE" dirty="0" smtClean="0"/>
              <a:t> the world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From </a:t>
            </a:r>
            <a:r>
              <a:rPr lang="sv-SE" dirty="0" err="1" smtClean="0"/>
              <a:t>Differences</a:t>
            </a:r>
            <a:r>
              <a:rPr lang="sv-SE" dirty="0" smtClean="0"/>
              <a:t> to </a:t>
            </a:r>
            <a:r>
              <a:rPr lang="sv-SE" dirty="0" err="1" smtClean="0"/>
              <a:t>Inequalities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In </a:t>
            </a:r>
            <a:r>
              <a:rPr lang="sv-SE" dirty="0" err="1" smtClean="0"/>
              <a:t>pre-modern</a:t>
            </a:r>
            <a:r>
              <a:rPr lang="sv-SE" dirty="0" smtClean="0"/>
              <a:t> </a:t>
            </a:r>
            <a:r>
              <a:rPr lang="sv-SE" dirty="0" err="1" smtClean="0"/>
              <a:t>times</a:t>
            </a:r>
            <a:r>
              <a:rPr lang="sv-SE" dirty="0" smtClean="0"/>
              <a:t> </a:t>
            </a:r>
            <a:r>
              <a:rPr lang="sv-SE" dirty="0" err="1" smtClean="0"/>
              <a:t>there</a:t>
            </a:r>
            <a:r>
              <a:rPr lang="sv-SE" dirty="0" smtClean="0"/>
              <a:t> </a:t>
            </a:r>
            <a:r>
              <a:rPr lang="sv-SE" dirty="0" err="1" smtClean="0"/>
              <a:t>was</a:t>
            </a:r>
            <a:r>
              <a:rPr lang="sv-SE" dirty="0" smtClean="0"/>
              <a:t> no </a:t>
            </a:r>
            <a:r>
              <a:rPr lang="sv-SE" dirty="0" err="1" smtClean="0"/>
              <a:t>inequality</a:t>
            </a:r>
            <a:endParaRPr lang="sv-SE" dirty="0" smtClean="0"/>
          </a:p>
          <a:p>
            <a:r>
              <a:rPr lang="sv-SE" dirty="0" err="1" smtClean="0"/>
              <a:t>There</a:t>
            </a:r>
            <a:r>
              <a:rPr lang="sv-SE" dirty="0" smtClean="0"/>
              <a:t> </a:t>
            </a:r>
            <a:r>
              <a:rPr lang="sv-SE" dirty="0" err="1" smtClean="0"/>
              <a:t>were</a:t>
            </a:r>
            <a:r>
              <a:rPr lang="sv-SE" dirty="0" smtClean="0"/>
              <a:t> </a:t>
            </a:r>
            <a:r>
              <a:rPr lang="sv-SE" dirty="0" err="1" smtClean="0"/>
              <a:t>differences</a:t>
            </a:r>
            <a:r>
              <a:rPr lang="sv-SE" dirty="0" smtClean="0"/>
              <a:t>, </a:t>
            </a:r>
            <a:r>
              <a:rPr lang="sv-SE" dirty="0" err="1" smtClean="0"/>
              <a:t>including</a:t>
            </a:r>
            <a:r>
              <a:rPr lang="sv-SE" dirty="0" smtClean="0"/>
              <a:t> </a:t>
            </a:r>
            <a:r>
              <a:rPr lang="sv-SE" dirty="0" err="1" smtClean="0"/>
              <a:t>between</a:t>
            </a:r>
            <a:r>
              <a:rPr lang="sv-SE" dirty="0" smtClean="0"/>
              <a:t> </a:t>
            </a:r>
            <a:r>
              <a:rPr lang="sv-SE" dirty="0" err="1" smtClean="0"/>
              <a:t>rich</a:t>
            </a:r>
            <a:r>
              <a:rPr lang="sv-SE" dirty="0" smtClean="0"/>
              <a:t> &amp; </a:t>
            </a:r>
            <a:r>
              <a:rPr lang="sv-SE" dirty="0" err="1" smtClean="0"/>
              <a:t>poor</a:t>
            </a:r>
            <a:r>
              <a:rPr lang="sv-SE" dirty="0" smtClean="0"/>
              <a:t>, or </a:t>
            </a:r>
            <a:r>
              <a:rPr lang="sv-SE" dirty="0" err="1" smtClean="0"/>
              <a:t>between</a:t>
            </a:r>
            <a:r>
              <a:rPr lang="sv-SE" dirty="0" smtClean="0"/>
              <a:t> </a:t>
            </a:r>
            <a:r>
              <a:rPr lang="sv-SE" dirty="0" err="1" smtClean="0"/>
              <a:t>rulers</a:t>
            </a:r>
            <a:r>
              <a:rPr lang="sv-SE" dirty="0" smtClean="0"/>
              <a:t>, </a:t>
            </a:r>
            <a:r>
              <a:rPr lang="sv-SE" dirty="0" err="1" smtClean="0"/>
              <a:t>noblemen</a:t>
            </a:r>
            <a:r>
              <a:rPr lang="sv-SE" dirty="0" smtClean="0"/>
              <a:t>, </a:t>
            </a:r>
            <a:r>
              <a:rPr lang="sv-SE" dirty="0" err="1" smtClean="0"/>
              <a:t>free</a:t>
            </a:r>
            <a:r>
              <a:rPr lang="sv-SE" dirty="0" smtClean="0"/>
              <a:t> </a:t>
            </a:r>
            <a:r>
              <a:rPr lang="sv-SE" dirty="0" err="1" smtClean="0"/>
              <a:t>subjects</a:t>
            </a:r>
            <a:r>
              <a:rPr lang="sv-SE" dirty="0" smtClean="0"/>
              <a:t>, &amp; </a:t>
            </a:r>
            <a:r>
              <a:rPr lang="sv-SE" dirty="0" err="1" smtClean="0"/>
              <a:t>slaves</a:t>
            </a:r>
            <a:endParaRPr lang="sv-SE" dirty="0" smtClean="0"/>
          </a:p>
          <a:p>
            <a:r>
              <a:rPr lang="sv-SE" dirty="0" smtClean="0"/>
              <a:t>Like </a:t>
            </a:r>
            <a:r>
              <a:rPr lang="sv-SE" dirty="0" err="1" smtClean="0"/>
              <a:t>differences</a:t>
            </a:r>
            <a:r>
              <a:rPr lang="sv-SE" dirty="0" smtClean="0"/>
              <a:t> </a:t>
            </a:r>
            <a:r>
              <a:rPr lang="sv-SE" dirty="0" err="1" smtClean="0"/>
              <a:t>between</a:t>
            </a:r>
            <a:r>
              <a:rPr lang="sv-SE" dirty="0" smtClean="0"/>
              <a:t> </a:t>
            </a:r>
            <a:r>
              <a:rPr lang="sv-SE" dirty="0" err="1" smtClean="0"/>
              <a:t>young</a:t>
            </a:r>
            <a:r>
              <a:rPr lang="sv-SE" dirty="0" smtClean="0"/>
              <a:t> and </a:t>
            </a:r>
            <a:r>
              <a:rPr lang="sv-SE" dirty="0" err="1" smtClean="0"/>
              <a:t>old</a:t>
            </a:r>
            <a:r>
              <a:rPr lang="sv-SE" dirty="0" smtClean="0"/>
              <a:t>, men and </a:t>
            </a:r>
            <a:r>
              <a:rPr lang="sv-SE" dirty="0" err="1" smtClean="0"/>
              <a:t>women</a:t>
            </a:r>
            <a:endParaRPr lang="sv-SE" dirty="0" smtClean="0"/>
          </a:p>
          <a:p>
            <a:r>
              <a:rPr lang="sv-SE" dirty="0" smtClean="0"/>
              <a:t>In Europe &amp; America inequality was discovered by the Enlightenment  &amp; highlighted by the later 18th c. Atlantic revolutions</a:t>
            </a:r>
          </a:p>
          <a:p>
            <a:r>
              <a:rPr lang="sv-SE" dirty="0" smtClean="0"/>
              <a:t>Spread around the world by nationalist and socialist currents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What</a:t>
            </a:r>
            <a:r>
              <a:rPr lang="sv-SE" dirty="0" smtClean="0"/>
              <a:t> is the </a:t>
            </a:r>
            <a:r>
              <a:rPr lang="sv-SE" dirty="0" err="1" smtClean="0"/>
              <a:t>difference</a:t>
            </a:r>
            <a:r>
              <a:rPr lang="sv-SE" dirty="0" smtClean="0"/>
              <a:t> </a:t>
            </a:r>
            <a:r>
              <a:rPr lang="sv-SE" dirty="0" err="1" smtClean="0"/>
              <a:t>betweren</a:t>
            </a:r>
            <a:r>
              <a:rPr lang="sv-SE" dirty="0" smtClean="0"/>
              <a:t> </a:t>
            </a:r>
            <a:r>
              <a:rPr lang="sv-SE" dirty="0" err="1" smtClean="0"/>
              <a:t>difference</a:t>
            </a:r>
            <a:r>
              <a:rPr lang="sv-SE" dirty="0" smtClean="0"/>
              <a:t> &amp; </a:t>
            </a:r>
            <a:r>
              <a:rPr lang="sv-SE" dirty="0" err="1" smtClean="0"/>
              <a:t>inequality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Difference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err="1" smtClean="0"/>
              <a:t>Dissimilarity</a:t>
            </a:r>
            <a:endParaRPr lang="sv-SE" dirty="0" smtClean="0"/>
          </a:p>
          <a:p>
            <a:r>
              <a:rPr lang="sv-SE" dirty="0" smtClean="0"/>
              <a:t>No </a:t>
            </a:r>
            <a:r>
              <a:rPr lang="sv-SE" dirty="0" err="1" smtClean="0"/>
              <a:t>necessary</a:t>
            </a:r>
            <a:r>
              <a:rPr lang="sv-SE" dirty="0" smtClean="0"/>
              <a:t> </a:t>
            </a:r>
            <a:r>
              <a:rPr lang="sv-SE" dirty="0" err="1" smtClean="0"/>
              <a:t>commonality</a:t>
            </a:r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Given (by God, </a:t>
            </a:r>
            <a:r>
              <a:rPr lang="sv-SE" dirty="0" err="1" smtClean="0"/>
              <a:t>nature</a:t>
            </a:r>
            <a:r>
              <a:rPr lang="sv-SE" dirty="0" smtClean="0"/>
              <a:t>) or chosen (</a:t>
            </a:r>
            <a:r>
              <a:rPr lang="sv-SE" dirty="0" err="1" smtClean="0"/>
              <a:t>style</a:t>
            </a:r>
            <a:r>
              <a:rPr lang="sv-SE" dirty="0" smtClean="0"/>
              <a:t>)</a:t>
            </a:r>
          </a:p>
          <a:p>
            <a:r>
              <a:rPr lang="sv-SE" dirty="0" err="1" smtClean="0"/>
              <a:t>Usually</a:t>
            </a:r>
            <a:r>
              <a:rPr lang="sv-SE" dirty="0" smtClean="0"/>
              <a:t> </a:t>
            </a:r>
            <a:r>
              <a:rPr lang="sv-SE" dirty="0" err="1" smtClean="0"/>
              <a:t>evaluation</a:t>
            </a:r>
            <a:r>
              <a:rPr lang="sv-SE" dirty="0" smtClean="0"/>
              <a:t>, </a:t>
            </a:r>
            <a:r>
              <a:rPr lang="sv-SE" dirty="0" err="1" smtClean="0"/>
              <a:t>but</a:t>
            </a:r>
            <a:r>
              <a:rPr lang="sv-SE" dirty="0" smtClean="0"/>
              <a:t> no </a:t>
            </a:r>
            <a:r>
              <a:rPr lang="sv-SE" dirty="0" err="1" smtClean="0"/>
              <a:t>necessary</a:t>
            </a:r>
            <a:r>
              <a:rPr lang="sv-SE" dirty="0" smtClean="0"/>
              <a:t> normative </a:t>
            </a:r>
            <a:r>
              <a:rPr lang="sv-SE" dirty="0" err="1" smtClean="0"/>
              <a:t>state</a:t>
            </a:r>
            <a:endParaRPr lang="sv-SE" dirty="0" smtClean="0"/>
          </a:p>
          <a:p>
            <a:endParaRPr lang="sv-SE" dirty="0" smtClean="0"/>
          </a:p>
          <a:p>
            <a:r>
              <a:rPr lang="sv-SE" dirty="0" err="1" smtClean="0"/>
              <a:t>Ancient</a:t>
            </a:r>
            <a:r>
              <a:rPr lang="sv-SE" dirty="0" smtClean="0"/>
              <a:t> human </a:t>
            </a:r>
            <a:r>
              <a:rPr lang="sv-SE" dirty="0" err="1" smtClean="0"/>
              <a:t>concept</a:t>
            </a:r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err="1" smtClean="0"/>
              <a:t>Inequality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err="1" smtClean="0"/>
              <a:t>Dissimilarity</a:t>
            </a:r>
            <a:endParaRPr lang="sv-SE" dirty="0" smtClean="0"/>
          </a:p>
          <a:p>
            <a:r>
              <a:rPr lang="sv-SE" dirty="0" err="1" smtClean="0"/>
              <a:t>Intrinsic</a:t>
            </a:r>
            <a:r>
              <a:rPr lang="sv-SE" dirty="0" smtClean="0"/>
              <a:t> </a:t>
            </a:r>
            <a:r>
              <a:rPr lang="sv-SE" u="sng" dirty="0" err="1" smtClean="0"/>
              <a:t>commonality</a:t>
            </a:r>
            <a:r>
              <a:rPr lang="sv-SE" dirty="0" smtClean="0"/>
              <a:t> of </a:t>
            </a:r>
            <a:r>
              <a:rPr lang="sv-SE" dirty="0" err="1" smtClean="0"/>
              <a:t>units</a:t>
            </a:r>
            <a:r>
              <a:rPr lang="sv-SE" dirty="0" smtClean="0"/>
              <a:t> </a:t>
            </a:r>
            <a:r>
              <a:rPr lang="sv-SE" dirty="0" err="1" smtClean="0"/>
              <a:t>compared</a:t>
            </a:r>
            <a:endParaRPr lang="sv-SE" dirty="0" smtClean="0"/>
          </a:p>
          <a:p>
            <a:endParaRPr lang="sv-SE" dirty="0" smtClean="0"/>
          </a:p>
          <a:p>
            <a:r>
              <a:rPr lang="sv-SE" dirty="0" err="1" smtClean="0"/>
              <a:t>Socially</a:t>
            </a:r>
            <a:r>
              <a:rPr lang="sv-SE" dirty="0" smtClean="0"/>
              <a:t> </a:t>
            </a:r>
            <a:r>
              <a:rPr lang="sv-SE" dirty="0" err="1" smtClean="0"/>
              <a:t>onstructued</a:t>
            </a:r>
            <a:endParaRPr lang="sv-SE" dirty="0" smtClean="0"/>
          </a:p>
          <a:p>
            <a:endParaRPr lang="sv-SE" dirty="0" smtClean="0"/>
          </a:p>
          <a:p>
            <a:r>
              <a:rPr lang="sv-SE" u="sng" dirty="0" smtClean="0"/>
              <a:t>Normative</a:t>
            </a:r>
            <a:r>
              <a:rPr lang="sv-SE" dirty="0" smtClean="0"/>
              <a:t> </a:t>
            </a:r>
            <a:r>
              <a:rPr lang="sv-SE" dirty="0" err="1" smtClean="0"/>
              <a:t>concept</a:t>
            </a:r>
            <a:r>
              <a:rPr lang="sv-SE" dirty="0" smtClean="0"/>
              <a:t> : </a:t>
            </a:r>
            <a:r>
              <a:rPr lang="sv-SE" u="sng" dirty="0" err="1" smtClean="0"/>
              <a:t>violation</a:t>
            </a:r>
            <a:r>
              <a:rPr lang="sv-SE" dirty="0" smtClean="0"/>
              <a:t> of </a:t>
            </a:r>
            <a:r>
              <a:rPr lang="sv-SE" dirty="0" err="1" smtClean="0"/>
              <a:t>some</a:t>
            </a:r>
            <a:r>
              <a:rPr lang="sv-SE" dirty="0" smtClean="0"/>
              <a:t> </a:t>
            </a:r>
            <a:r>
              <a:rPr lang="sv-SE" dirty="0" err="1" smtClean="0"/>
              <a:t>equality</a:t>
            </a:r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Modern</a:t>
            </a:r>
          </a:p>
          <a:p>
            <a:pPr>
              <a:buNone/>
            </a:pPr>
            <a:r>
              <a:rPr lang="sv-SE" dirty="0" smtClean="0"/>
              <a:t>	</a:t>
            </a:r>
            <a:endParaRPr lang="sv-S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Inequality</a:t>
            </a:r>
            <a:r>
              <a:rPr lang="sv-SE" dirty="0" smtClean="0"/>
              <a:t> in </a:t>
            </a:r>
            <a:r>
              <a:rPr lang="sv-SE" dirty="0" err="1" smtClean="0"/>
              <a:t>Early</a:t>
            </a:r>
            <a:r>
              <a:rPr lang="sv-SE" dirty="0" smtClean="0"/>
              <a:t> </a:t>
            </a:r>
            <a:r>
              <a:rPr lang="sv-SE" dirty="0" err="1" smtClean="0"/>
              <a:t>Modernity</a:t>
            </a:r>
            <a:r>
              <a:rPr lang="sv-SE" dirty="0" smtClean="0"/>
              <a:t> &amp; in </a:t>
            </a:r>
            <a:br>
              <a:rPr lang="sv-SE" dirty="0" smtClean="0"/>
            </a:br>
            <a:r>
              <a:rPr lang="sv-SE" dirty="0" smtClean="0"/>
              <a:t>20th c. Social Science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Civic </a:t>
            </a:r>
            <a:r>
              <a:rPr lang="sv-SE" dirty="0" err="1" smtClean="0"/>
              <a:t>inequality</a:t>
            </a:r>
            <a:r>
              <a:rPr lang="sv-SE" dirty="0" smtClean="0"/>
              <a:t> vs. </a:t>
            </a:r>
            <a:r>
              <a:rPr lang="sv-SE" dirty="0" err="1" smtClean="0"/>
              <a:t>Equality</a:t>
            </a:r>
            <a:r>
              <a:rPr lang="sv-SE" dirty="0" smtClean="0"/>
              <a:t> </a:t>
            </a:r>
            <a:r>
              <a:rPr lang="sv-SE" dirty="0" err="1" smtClean="0"/>
              <a:t>before</a:t>
            </a:r>
            <a:r>
              <a:rPr lang="sv-SE" dirty="0" smtClean="0"/>
              <a:t> the </a:t>
            </a:r>
            <a:r>
              <a:rPr lang="sv-SE" dirty="0" err="1" smtClean="0"/>
              <a:t>law</a:t>
            </a:r>
            <a:endParaRPr lang="sv-SE" dirty="0" smtClean="0"/>
          </a:p>
          <a:p>
            <a:r>
              <a:rPr lang="sv-SE" dirty="0" err="1" smtClean="0"/>
              <a:t>Inequality</a:t>
            </a:r>
            <a:r>
              <a:rPr lang="sv-SE" dirty="0" smtClean="0"/>
              <a:t> of </a:t>
            </a:r>
            <a:r>
              <a:rPr lang="sv-SE" dirty="0" err="1" smtClean="0"/>
              <a:t>opportunity</a:t>
            </a:r>
            <a:r>
              <a:rPr lang="sv-SE" dirty="0" smtClean="0"/>
              <a:t> vs.  </a:t>
            </a:r>
            <a:r>
              <a:rPr lang="sv-SE" dirty="0" err="1" smtClean="0"/>
              <a:t>Meritocracy</a:t>
            </a:r>
            <a:endParaRPr lang="sv-SE" dirty="0" smtClean="0"/>
          </a:p>
          <a:p>
            <a:pPr lvl="1"/>
            <a:r>
              <a:rPr lang="sv-SE" dirty="0" err="1" smtClean="0"/>
              <a:t>Sociology</a:t>
            </a:r>
            <a:r>
              <a:rPr lang="sv-SE" dirty="0" smtClean="0"/>
              <a:t> of social </a:t>
            </a:r>
            <a:r>
              <a:rPr lang="sv-SE" dirty="0" err="1" smtClean="0"/>
              <a:t>mobility</a:t>
            </a:r>
            <a:endParaRPr lang="sv-SE" dirty="0" smtClean="0"/>
          </a:p>
          <a:p>
            <a:r>
              <a:rPr lang="sv-SE" dirty="0" smtClean="0"/>
              <a:t>Income/wealth inequality vs. ditto Equality</a:t>
            </a:r>
          </a:p>
          <a:p>
            <a:r>
              <a:rPr lang="sv-SE" dirty="0" smtClean="0"/>
              <a:t>Inequality of prestige, ”stratification”, accepted &amp; </a:t>
            </a:r>
            <a:r>
              <a:rPr lang="sv-SE" dirty="0" err="1" smtClean="0"/>
              <a:t>studied</a:t>
            </a:r>
            <a:endParaRPr lang="sv-SE" dirty="0" smtClean="0"/>
          </a:p>
          <a:p>
            <a:pPr lvl="1"/>
            <a:r>
              <a:rPr lang="sv-SE" dirty="0" err="1" smtClean="0"/>
              <a:t>Specialty</a:t>
            </a:r>
            <a:r>
              <a:rPr lang="sv-SE" dirty="0" smtClean="0"/>
              <a:t> of US </a:t>
            </a:r>
            <a:r>
              <a:rPr lang="sv-SE" smtClean="0"/>
              <a:t>sociology</a:t>
            </a:r>
            <a:endParaRPr lang="sv-SE" dirty="0" smtClean="0"/>
          </a:p>
          <a:p>
            <a:r>
              <a:rPr lang="sv-SE" dirty="0" err="1" smtClean="0"/>
              <a:t>Differences</a:t>
            </a:r>
            <a:r>
              <a:rPr lang="sv-SE" dirty="0" smtClean="0"/>
              <a:t> of </a:t>
            </a:r>
            <a:r>
              <a:rPr lang="sv-SE" dirty="0" err="1" smtClean="0"/>
              <a:t>gender</a:t>
            </a:r>
            <a:r>
              <a:rPr lang="sv-SE" dirty="0" smtClean="0"/>
              <a:t> &amp; race  </a:t>
            </a:r>
            <a:r>
              <a:rPr lang="sv-SE" dirty="0" err="1" smtClean="0"/>
              <a:t>supported</a:t>
            </a:r>
            <a:r>
              <a:rPr lang="sv-SE" dirty="0" smtClean="0"/>
              <a:t>, </a:t>
            </a:r>
            <a:r>
              <a:rPr lang="sv-SE" dirty="0" err="1" smtClean="0"/>
              <a:t>ignored</a:t>
            </a:r>
            <a:r>
              <a:rPr lang="sv-SE" dirty="0" smtClean="0"/>
              <a:t>, or </a:t>
            </a:r>
            <a:r>
              <a:rPr lang="sv-SE" dirty="0" err="1" smtClean="0"/>
              <a:t>marginalized</a:t>
            </a:r>
            <a:endParaRPr lang="sv-SE" dirty="0" smtClean="0"/>
          </a:p>
          <a:p>
            <a:pPr lvl="1"/>
            <a:r>
              <a:rPr lang="sv-SE" dirty="0" err="1" smtClean="0"/>
              <a:t>Until</a:t>
            </a:r>
            <a:r>
              <a:rPr lang="sv-SE" dirty="0" smtClean="0"/>
              <a:t> last 3rd of 20th </a:t>
            </a:r>
            <a:r>
              <a:rPr lang="sv-SE" dirty="0" err="1" smtClean="0"/>
              <a:t>century</a:t>
            </a:r>
            <a:endParaRPr lang="sv-SE" dirty="0" smtClean="0"/>
          </a:p>
          <a:p>
            <a:r>
              <a:rPr lang="sv-SE" dirty="0" err="1" smtClean="0"/>
              <a:t>Differences</a:t>
            </a:r>
            <a:r>
              <a:rPr lang="sv-SE" dirty="0" smtClean="0"/>
              <a:t> of life &amp; </a:t>
            </a:r>
            <a:r>
              <a:rPr lang="sv-SE" dirty="0" err="1" smtClean="0"/>
              <a:t>health</a:t>
            </a:r>
            <a:r>
              <a:rPr lang="sv-SE" dirty="0" smtClean="0"/>
              <a:t> </a:t>
            </a:r>
            <a:r>
              <a:rPr lang="sv-SE" dirty="0" err="1" smtClean="0"/>
              <a:t>expectancy</a:t>
            </a:r>
            <a:r>
              <a:rPr lang="sv-SE" dirty="0" smtClean="0"/>
              <a:t>, </a:t>
            </a:r>
            <a:r>
              <a:rPr lang="sv-SE" dirty="0" err="1" smtClean="0"/>
              <a:t>accepted</a:t>
            </a:r>
            <a:r>
              <a:rPr lang="sv-SE" dirty="0" smtClean="0"/>
              <a:t> or </a:t>
            </a:r>
            <a:r>
              <a:rPr lang="sv-SE" dirty="0" err="1" smtClean="0"/>
              <a:t>ignored</a:t>
            </a:r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/>
            </a:r>
            <a:br>
              <a:rPr lang="sv-SE" dirty="0" smtClean="0"/>
            </a:br>
            <a:r>
              <a:rPr lang="sv-SE" sz="4000" dirty="0" smtClean="0"/>
              <a:t>21st Century: A </a:t>
            </a:r>
            <a:r>
              <a:rPr lang="sv-SE" sz="4000" dirty="0" err="1" smtClean="0"/>
              <a:t>Wider</a:t>
            </a:r>
            <a:r>
              <a:rPr lang="sv-SE" sz="4000" dirty="0" smtClean="0"/>
              <a:t> </a:t>
            </a:r>
            <a:r>
              <a:rPr lang="sv-SE" sz="4000" dirty="0" err="1" smtClean="0"/>
              <a:t>Field</a:t>
            </a:r>
            <a:r>
              <a:rPr lang="sv-SE" sz="4000" dirty="0" smtClean="0"/>
              <a:t> of </a:t>
            </a:r>
            <a:r>
              <a:rPr lang="sv-SE" sz="4000" dirty="0" err="1" smtClean="0"/>
              <a:t>Inequalities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2700" dirty="0" smtClean="0"/>
              <a:t>(late 20th c. </a:t>
            </a:r>
            <a:r>
              <a:rPr lang="sv-SE" sz="2700" dirty="0" err="1" smtClean="0"/>
              <a:t>legacy</a:t>
            </a:r>
            <a:r>
              <a:rPr lang="sv-SE" sz="2700" dirty="0" smtClean="0"/>
              <a:t>)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8195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v-SE" sz="1700" u="sng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sv-SE" sz="1700" u="sng" dirty="0" err="1" smtClean="0">
                <a:latin typeface="Arial" pitchFamily="34" charset="0"/>
                <a:cs typeface="Arial" pitchFamily="34" charset="0"/>
              </a:rPr>
              <a:t>Existential</a:t>
            </a:r>
            <a:r>
              <a:rPr lang="sv-SE" sz="1700" u="sng" dirty="0" smtClean="0">
                <a:latin typeface="Arial" pitchFamily="34" charset="0"/>
                <a:cs typeface="Arial" pitchFamily="34" charset="0"/>
              </a:rPr>
              <a:t> Challenge</a:t>
            </a:r>
          </a:p>
          <a:p>
            <a:pPr lvl="1" eaLnBrk="1" hangingPunct="1"/>
            <a:r>
              <a:rPr lang="sv-SE" sz="1700" dirty="0" smtClean="0">
                <a:latin typeface="Arial" pitchFamily="34" charset="0"/>
                <a:cs typeface="Arial" pitchFamily="34" charset="0"/>
              </a:rPr>
              <a:t>Feminism</a:t>
            </a:r>
          </a:p>
          <a:p>
            <a:pPr lvl="1" eaLnBrk="1" hangingPunct="1"/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Anti-racism</a:t>
            </a:r>
            <a:endParaRPr lang="sv-SE" sz="17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Modernity´s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suppressed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: Natives,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handicapped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homosexuals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/>
            <a:r>
              <a:rPr lang="sv-SE" sz="1700" u="sng" dirty="0" err="1" smtClean="0">
                <a:latin typeface="Arial" pitchFamily="34" charset="0"/>
                <a:cs typeface="Arial" pitchFamily="34" charset="0"/>
              </a:rPr>
              <a:t>Questionings</a:t>
            </a:r>
            <a:r>
              <a:rPr lang="sv-SE" sz="1700" u="sng" dirty="0" smtClean="0">
                <a:latin typeface="Arial" pitchFamily="34" charset="0"/>
                <a:cs typeface="Arial" pitchFamily="34" charset="0"/>
              </a:rPr>
              <a:t> by  new Moral </a:t>
            </a:r>
            <a:r>
              <a:rPr lang="sv-SE" sz="1700" u="sng" dirty="0" err="1" smtClean="0">
                <a:latin typeface="Arial" pitchFamily="34" charset="0"/>
                <a:cs typeface="Arial" pitchFamily="34" charset="0"/>
              </a:rPr>
              <a:t>philosophy</a:t>
            </a:r>
            <a:endParaRPr lang="sv-SE" sz="1700" u="sng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sv-SE" sz="1700" dirty="0" smtClean="0">
                <a:latin typeface="Arial" pitchFamily="34" charset="0"/>
                <a:cs typeface="Arial" pitchFamily="34" charset="0"/>
              </a:rPr>
              <a:t>J. Rawls, A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Theory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Justice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 (l971)</a:t>
            </a:r>
          </a:p>
          <a:p>
            <a:pPr lvl="1" eaLnBrk="1" hangingPunct="1"/>
            <a:r>
              <a:rPr lang="sv-SE" sz="1700" dirty="0" smtClean="0">
                <a:latin typeface="Arial" pitchFamily="34" charset="0"/>
                <a:cs typeface="Arial" pitchFamily="34" charset="0"/>
              </a:rPr>
              <a:t>A. Sen,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Equality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? (l979/80)</a:t>
            </a:r>
          </a:p>
          <a:p>
            <a:pPr lvl="1" eaLnBrk="1" hangingPunct="1"/>
            <a:r>
              <a:rPr lang="sv-SE" sz="1700" dirty="0" smtClean="0">
                <a:latin typeface="Arial" pitchFamily="34" charset="0"/>
                <a:cs typeface="Arial" pitchFamily="34" charset="0"/>
              </a:rPr>
              <a:t>A. Sen, The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Idea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Justice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 (2009)</a:t>
            </a:r>
          </a:p>
          <a:p>
            <a:pPr eaLnBrk="1" hangingPunct="1"/>
            <a:r>
              <a:rPr lang="sv-SE" sz="1700" u="sng" dirty="0" smtClean="0">
                <a:latin typeface="Arial" pitchFamily="34" charset="0"/>
                <a:cs typeface="Arial" pitchFamily="34" charset="0"/>
              </a:rPr>
              <a:t>Vital </a:t>
            </a:r>
            <a:r>
              <a:rPr lang="sv-SE" sz="1700" u="sng" dirty="0" err="1" smtClean="0">
                <a:latin typeface="Arial" pitchFamily="34" charset="0"/>
                <a:cs typeface="Arial" pitchFamily="34" charset="0"/>
              </a:rPr>
              <a:t>Inequality</a:t>
            </a:r>
            <a:r>
              <a:rPr lang="sv-SE" sz="1700" u="sng" dirty="0" smtClean="0">
                <a:latin typeface="Arial" pitchFamily="34" charset="0"/>
                <a:cs typeface="Arial" pitchFamily="34" charset="0"/>
              </a:rPr>
              <a:t> &amp; </a:t>
            </a:r>
            <a:r>
              <a:rPr lang="sv-SE" sz="1700" u="sng" dirty="0" err="1" smtClean="0">
                <a:latin typeface="Arial" pitchFamily="34" charset="0"/>
                <a:cs typeface="Arial" pitchFamily="34" charset="0"/>
              </a:rPr>
              <a:t>Findings</a:t>
            </a:r>
            <a:r>
              <a:rPr lang="sv-SE" sz="1700" u="sng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sv-SE" sz="1700" u="sng" dirty="0" err="1" smtClean="0">
                <a:latin typeface="Arial" pitchFamily="34" charset="0"/>
                <a:cs typeface="Arial" pitchFamily="34" charset="0"/>
              </a:rPr>
              <a:t>Epidemology</a:t>
            </a:r>
            <a:endParaRPr lang="sv-SE" sz="1700" u="sng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sv-SE" sz="1700" dirty="0" smtClean="0">
                <a:latin typeface="Arial" pitchFamily="34" charset="0"/>
                <a:cs typeface="Arial" pitchFamily="34" charset="0"/>
              </a:rPr>
              <a:t>Michael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Marmot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, The Status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Syndrome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 (2004)</a:t>
            </a:r>
          </a:p>
          <a:p>
            <a:pPr lvl="1" eaLnBrk="1" hangingPunct="1"/>
            <a:r>
              <a:rPr lang="sv-SE" sz="1700" dirty="0" smtClean="0">
                <a:latin typeface="Arial" pitchFamily="34" charset="0"/>
                <a:cs typeface="Arial" pitchFamily="34" charset="0"/>
              </a:rPr>
              <a:t>Richard Wilkinson &amp; Kate Pickett, The Spirit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Level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 (2009)</a:t>
            </a:r>
          </a:p>
          <a:p>
            <a:pPr eaLnBrk="1" hangingPunct="1"/>
            <a:r>
              <a:rPr lang="sv-SE" sz="1700" u="sng" dirty="0" smtClean="0">
                <a:latin typeface="Arial" pitchFamily="34" charset="0"/>
                <a:cs typeface="Arial" pitchFamily="34" charset="0"/>
              </a:rPr>
              <a:t>The Global </a:t>
            </a:r>
            <a:r>
              <a:rPr lang="sv-SE" sz="1700" u="sng" dirty="0" err="1" smtClean="0">
                <a:latin typeface="Arial" pitchFamily="34" charset="0"/>
                <a:cs typeface="Arial" pitchFamily="34" charset="0"/>
              </a:rPr>
              <a:t>Concerns</a:t>
            </a:r>
            <a:r>
              <a:rPr lang="sv-SE" sz="1700" u="sng" dirty="0" smtClean="0">
                <a:latin typeface="Arial" pitchFamily="34" charset="0"/>
                <a:cs typeface="Arial" pitchFamily="34" charset="0"/>
              </a:rPr>
              <a:t> &amp; Information Gathering of international </a:t>
            </a:r>
            <a:r>
              <a:rPr lang="sv-SE" sz="1700" u="sng" dirty="0" err="1" smtClean="0">
                <a:latin typeface="Arial" pitchFamily="34" charset="0"/>
                <a:cs typeface="Arial" pitchFamily="34" charset="0"/>
              </a:rPr>
              <a:t>organizations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, in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particular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 by the UN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family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sv-SE" sz="1700" dirty="0" err="1" smtClean="0">
                <a:latin typeface="Arial" pitchFamily="34" charset="0"/>
                <a:cs typeface="Arial" pitchFamily="34" charset="0"/>
              </a:rPr>
              <a:t>organizations</a:t>
            </a:r>
            <a:r>
              <a:rPr lang="sv-SE" sz="1700" dirty="0" smtClean="0">
                <a:latin typeface="Arial" pitchFamily="34" charset="0"/>
                <a:cs typeface="Arial" pitchFamily="34" charset="0"/>
              </a:rPr>
              <a:t>: UNDP, UNICEF, ILO, WHO, CEPAL in Latin America,  et al.</a:t>
            </a:r>
          </a:p>
          <a:p>
            <a:pPr lvl="1" eaLnBrk="1" hangingPunct="1">
              <a:buFont typeface="Arial" charset="0"/>
              <a:buNone/>
            </a:pPr>
            <a:endParaRPr lang="sv-SE" sz="1600" dirty="0" smtClean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86FDE-2C6D-4740-A87E-0075336E48E1}" type="slidenum">
              <a:rPr lang="sv-SE"/>
              <a:pPr>
                <a:defRPr/>
              </a:pPr>
              <a:t>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Multidimensionality of (In)Equality</a:t>
            </a:r>
            <a:br>
              <a:rPr lang="sv-SE" dirty="0" smtClean="0"/>
            </a:br>
            <a:r>
              <a:rPr lang="sv-SE" dirty="0" smtClean="0"/>
              <a:t>(In)Equality of What?</a:t>
            </a:r>
            <a:endParaRPr lang="sv-SE" dirty="0"/>
          </a:p>
        </p:txBody>
      </p:sp>
      <p:sp>
        <p:nvSpPr>
          <p:cNvPr id="9219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sz="2800" dirty="0" smtClean="0"/>
              <a:t>”</a:t>
            </a:r>
            <a:r>
              <a:rPr lang="sv-SE" sz="2800" dirty="0" err="1" smtClean="0"/>
              <a:t>What</a:t>
            </a:r>
            <a:r>
              <a:rPr lang="sv-SE" sz="2800" dirty="0" smtClean="0"/>
              <a:t> is it like to be a human </a:t>
            </a:r>
            <a:r>
              <a:rPr lang="sv-SE" sz="2800" dirty="0" err="1" smtClean="0"/>
              <a:t>being</a:t>
            </a:r>
            <a:r>
              <a:rPr lang="sv-SE" sz="2800" dirty="0" smtClean="0"/>
              <a:t>?” (A. Sen)</a:t>
            </a:r>
            <a:r>
              <a:rPr lang="sv-SE" sz="4000" dirty="0" smtClean="0"/>
              <a:t/>
            </a:r>
            <a:br>
              <a:rPr lang="sv-SE" sz="4000" dirty="0" smtClean="0"/>
            </a:br>
            <a:endParaRPr lang="sv-SE" sz="2400" i="1" dirty="0" smtClean="0"/>
          </a:p>
          <a:p>
            <a:pPr eaLnBrk="1" hangingPunct="1"/>
            <a:r>
              <a:rPr lang="sv-SE" sz="2400" dirty="0" smtClean="0"/>
              <a:t>Human </a:t>
            </a:r>
            <a:r>
              <a:rPr lang="sv-SE" sz="2400" dirty="0" err="1" smtClean="0"/>
              <a:t>beings</a:t>
            </a:r>
            <a:r>
              <a:rPr lang="sv-SE" sz="2400" dirty="0" smtClean="0"/>
              <a:t> are </a:t>
            </a:r>
            <a:r>
              <a:rPr lang="sv-SE" sz="2400" u="sng" dirty="0" smtClean="0"/>
              <a:t>organisms</a:t>
            </a:r>
            <a:r>
              <a:rPr lang="sv-SE" sz="2400" dirty="0" smtClean="0"/>
              <a:t>, </a:t>
            </a:r>
            <a:r>
              <a:rPr lang="sv-SE" sz="2400" dirty="0" err="1" smtClean="0"/>
              <a:t>bodies</a:t>
            </a:r>
            <a:r>
              <a:rPr lang="sv-SE" sz="2400" dirty="0" smtClean="0"/>
              <a:t>, </a:t>
            </a:r>
            <a:r>
              <a:rPr lang="sv-SE" sz="2400" dirty="0" err="1" smtClean="0"/>
              <a:t>susceptible</a:t>
            </a:r>
            <a:r>
              <a:rPr lang="sv-SE" sz="2400" dirty="0" smtClean="0"/>
              <a:t> to pain, </a:t>
            </a:r>
            <a:r>
              <a:rPr lang="sv-SE" sz="2400" dirty="0" err="1" smtClean="0"/>
              <a:t>suffering</a:t>
            </a:r>
            <a:r>
              <a:rPr lang="sv-SE" sz="2400" dirty="0" smtClean="0"/>
              <a:t> &amp; death, &amp; </a:t>
            </a:r>
            <a:r>
              <a:rPr lang="sv-SE" sz="2400" dirty="0" err="1" smtClean="0"/>
              <a:t>capable</a:t>
            </a:r>
            <a:r>
              <a:rPr lang="sv-SE" sz="2400" dirty="0" smtClean="0"/>
              <a:t> of </a:t>
            </a:r>
            <a:r>
              <a:rPr lang="sv-SE" sz="2400" dirty="0" err="1" smtClean="0"/>
              <a:t>development</a:t>
            </a:r>
            <a:r>
              <a:rPr lang="sv-SE" sz="2400" dirty="0" smtClean="0"/>
              <a:t> &amp; </a:t>
            </a:r>
            <a:r>
              <a:rPr lang="sv-SE" sz="2400" dirty="0" err="1" smtClean="0"/>
              <a:t>pleasure</a:t>
            </a:r>
            <a:endParaRPr lang="sv-SE" sz="2400" dirty="0" smtClean="0"/>
          </a:p>
          <a:p>
            <a:pPr eaLnBrk="1" hangingPunct="1"/>
            <a:r>
              <a:rPr lang="sv-SE" sz="2400" dirty="0" smtClean="0"/>
              <a:t>Humans are </a:t>
            </a:r>
            <a:r>
              <a:rPr lang="sv-SE" sz="2400" u="sng" dirty="0" smtClean="0"/>
              <a:t>persons</a:t>
            </a:r>
            <a:r>
              <a:rPr lang="sv-SE" sz="2400" dirty="0" smtClean="0"/>
              <a:t>, </a:t>
            </a:r>
            <a:r>
              <a:rPr lang="sv-SE" sz="2400" dirty="0" err="1" smtClean="0"/>
              <a:t>existing</a:t>
            </a:r>
            <a:r>
              <a:rPr lang="sv-SE" sz="2400" dirty="0" smtClean="0"/>
              <a:t>, </a:t>
            </a:r>
            <a:r>
              <a:rPr lang="sv-SE" sz="2400" dirty="0" err="1" smtClean="0"/>
              <a:t>living</a:t>
            </a:r>
            <a:r>
              <a:rPr lang="sv-SE" sz="2400" dirty="0" smtClean="0"/>
              <a:t> </a:t>
            </a:r>
            <a:r>
              <a:rPr lang="sv-SE" sz="2400" dirty="0" err="1" smtClean="0"/>
              <a:t>their</a:t>
            </a:r>
            <a:r>
              <a:rPr lang="sv-SE" sz="2400" dirty="0" smtClean="0"/>
              <a:t> personal </a:t>
            </a:r>
            <a:r>
              <a:rPr lang="sv-SE" sz="2400" dirty="0" err="1" smtClean="0"/>
              <a:t>lives</a:t>
            </a:r>
            <a:r>
              <a:rPr lang="sv-SE" sz="2400" dirty="0" smtClean="0"/>
              <a:t> in social </a:t>
            </a:r>
            <a:r>
              <a:rPr lang="sv-SE" sz="2400" dirty="0" err="1" smtClean="0"/>
              <a:t>contexts</a:t>
            </a:r>
            <a:r>
              <a:rPr lang="sv-SE" sz="2400" dirty="0" smtClean="0"/>
              <a:t> of </a:t>
            </a:r>
            <a:r>
              <a:rPr lang="sv-SE" sz="2400" dirty="0" err="1" smtClean="0"/>
              <a:t>meaning</a:t>
            </a:r>
            <a:r>
              <a:rPr lang="sv-SE" sz="2400" dirty="0" smtClean="0"/>
              <a:t>, of </a:t>
            </a:r>
            <a:r>
              <a:rPr lang="sv-SE" sz="2400" dirty="0" err="1" smtClean="0"/>
              <a:t>recognition</a:t>
            </a:r>
            <a:r>
              <a:rPr lang="sv-SE" sz="2400" dirty="0" smtClean="0"/>
              <a:t>, </a:t>
            </a:r>
            <a:r>
              <a:rPr lang="sv-SE" sz="2400" dirty="0" err="1" smtClean="0"/>
              <a:t>respect</a:t>
            </a:r>
            <a:r>
              <a:rPr lang="sv-SE" sz="2400" dirty="0" smtClean="0"/>
              <a:t>, &amp; freedom – or </a:t>
            </a:r>
            <a:r>
              <a:rPr lang="sv-SE" sz="2400" dirty="0" err="1" smtClean="0"/>
              <a:t>their</a:t>
            </a:r>
            <a:r>
              <a:rPr lang="sv-SE" sz="2400" dirty="0" smtClean="0"/>
              <a:t> </a:t>
            </a:r>
            <a:r>
              <a:rPr lang="sv-SE" sz="2400" dirty="0" err="1" smtClean="0"/>
              <a:t>opposites</a:t>
            </a:r>
            <a:endParaRPr lang="sv-SE" sz="2400" dirty="0" smtClean="0"/>
          </a:p>
          <a:p>
            <a:pPr eaLnBrk="1" hangingPunct="1"/>
            <a:r>
              <a:rPr lang="sv-SE" sz="2400" dirty="0" smtClean="0"/>
              <a:t>Human </a:t>
            </a:r>
            <a:r>
              <a:rPr lang="sv-SE" sz="2400" dirty="0" err="1" smtClean="0"/>
              <a:t>beings</a:t>
            </a:r>
            <a:r>
              <a:rPr lang="sv-SE" sz="2400" dirty="0" smtClean="0"/>
              <a:t> are </a:t>
            </a:r>
            <a:r>
              <a:rPr lang="sv-SE" sz="2400" u="sng" dirty="0" err="1" smtClean="0"/>
              <a:t>actors</a:t>
            </a:r>
            <a:r>
              <a:rPr lang="sv-SE" sz="2400" dirty="0" smtClean="0"/>
              <a:t> with </a:t>
            </a:r>
            <a:r>
              <a:rPr lang="sv-SE" sz="2400" dirty="0" err="1" smtClean="0"/>
              <a:t>resources</a:t>
            </a:r>
            <a:r>
              <a:rPr lang="sv-SE" sz="2400" dirty="0" smtClean="0"/>
              <a:t>, &amp; with aspirations &amp; </a:t>
            </a:r>
            <a:r>
              <a:rPr lang="sv-SE" sz="2400" dirty="0" err="1" smtClean="0"/>
              <a:t>aims</a:t>
            </a:r>
            <a:r>
              <a:rPr lang="sv-SE" sz="2400" dirty="0" smtClean="0"/>
              <a:t>, </a:t>
            </a:r>
            <a:r>
              <a:rPr lang="sv-SE" sz="2400" dirty="0" err="1" smtClean="0"/>
              <a:t>which</a:t>
            </a:r>
            <a:r>
              <a:rPr lang="sv-SE" sz="2400" dirty="0" smtClean="0"/>
              <a:t> </a:t>
            </a:r>
            <a:r>
              <a:rPr lang="sv-SE" sz="2400" dirty="0" err="1" smtClean="0"/>
              <a:t>can</a:t>
            </a:r>
            <a:r>
              <a:rPr lang="sv-SE" sz="2400" dirty="0" smtClean="0"/>
              <a:t> be </a:t>
            </a:r>
            <a:r>
              <a:rPr lang="sv-SE" sz="2400" dirty="0" err="1" smtClean="0"/>
              <a:t>attained</a:t>
            </a:r>
            <a:r>
              <a:rPr lang="sv-SE" sz="2400" dirty="0" smtClean="0"/>
              <a:t> or </a:t>
            </a:r>
            <a:r>
              <a:rPr lang="sv-SE" sz="2400" dirty="0" err="1" smtClean="0"/>
              <a:t>frustrated</a:t>
            </a:r>
            <a:endParaRPr lang="sv-SE" sz="2400" dirty="0" smtClean="0"/>
          </a:p>
          <a:p>
            <a:pPr eaLnBrk="1" hangingPunct="1"/>
            <a:endParaRPr lang="sv-SE" sz="2400" dirty="0" smtClean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77112A-D1B8-4D1B-A555-C78C4540B4FC}" type="slidenum">
              <a:rPr lang="sv-SE"/>
              <a:pPr>
                <a:defRPr/>
              </a:pPr>
              <a:t>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Three Kinds of </a:t>
            </a:r>
            <a:r>
              <a:rPr lang="sv-SE" dirty="0" err="1" smtClean="0"/>
              <a:t>Inequality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3600" dirty="0" err="1" smtClean="0"/>
              <a:t>De-Segregating</a:t>
            </a:r>
            <a:r>
              <a:rPr lang="sv-SE" sz="3600" dirty="0" smtClean="0"/>
              <a:t> </a:t>
            </a:r>
            <a:r>
              <a:rPr lang="sv-SE" sz="3600" dirty="0" err="1" smtClean="0"/>
              <a:t>inequality</a:t>
            </a:r>
            <a:r>
              <a:rPr lang="sv-SE" sz="3600" dirty="0" smtClean="0"/>
              <a:t> studies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2600" u="sng" dirty="0" smtClean="0"/>
              <a:t>Vital (in)</a:t>
            </a:r>
            <a:r>
              <a:rPr lang="sv-SE" sz="2600" u="sng" dirty="0" err="1" smtClean="0"/>
              <a:t>equality</a:t>
            </a:r>
            <a:r>
              <a:rPr lang="sv-SE" sz="1700" dirty="0" smtClean="0"/>
              <a:t>	:	</a:t>
            </a:r>
            <a:r>
              <a:rPr lang="sv-SE" sz="1900" i="1" dirty="0" smtClean="0"/>
              <a:t>Life </a:t>
            </a:r>
            <a:r>
              <a:rPr lang="sv-SE" sz="1900" i="1" dirty="0" err="1" smtClean="0"/>
              <a:t>chances</a:t>
            </a:r>
            <a:r>
              <a:rPr lang="sv-SE" sz="1900" i="1" dirty="0" smtClean="0"/>
              <a:t> of human organisms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v-SE" sz="1900" dirty="0" err="1" smtClean="0"/>
              <a:t>Mortality</a:t>
            </a:r>
            <a:r>
              <a:rPr lang="sv-SE" sz="1900" dirty="0" smtClean="0"/>
              <a:t> rates, life </a:t>
            </a:r>
            <a:r>
              <a:rPr lang="sv-SE" sz="1900" dirty="0" err="1" smtClean="0"/>
              <a:t>expectancy</a:t>
            </a:r>
            <a:r>
              <a:rPr lang="sv-SE" sz="1900" dirty="0" smtClean="0"/>
              <a:t>,  </a:t>
            </a:r>
            <a:r>
              <a:rPr lang="sv-SE" sz="1900" dirty="0" err="1" smtClean="0"/>
              <a:t>health</a:t>
            </a:r>
            <a:r>
              <a:rPr lang="sv-SE" sz="1900" dirty="0" smtClean="0"/>
              <a:t> </a:t>
            </a:r>
            <a:r>
              <a:rPr lang="sv-SE" sz="1900" dirty="0" err="1" smtClean="0"/>
              <a:t>expectancy</a:t>
            </a:r>
            <a:r>
              <a:rPr lang="sv-SE" sz="1900" dirty="0" smtClean="0"/>
              <a:t>, </a:t>
            </a:r>
            <a:r>
              <a:rPr lang="sv-SE" sz="1900" dirty="0" err="1" smtClean="0"/>
              <a:t>birth</a:t>
            </a:r>
            <a:r>
              <a:rPr lang="sv-SE" sz="1900" dirty="0" smtClean="0"/>
              <a:t> </a:t>
            </a:r>
            <a:r>
              <a:rPr lang="sv-SE" sz="1900" dirty="0" err="1" smtClean="0"/>
              <a:t>weight</a:t>
            </a:r>
            <a:r>
              <a:rPr lang="sv-SE" sz="1900" dirty="0" smtClean="0"/>
              <a:t>, </a:t>
            </a:r>
            <a:r>
              <a:rPr lang="sv-SE" sz="1900" dirty="0" err="1" smtClean="0"/>
              <a:t>child</a:t>
            </a:r>
            <a:r>
              <a:rPr lang="sv-SE" sz="1900" dirty="0" smtClean="0"/>
              <a:t> </a:t>
            </a:r>
            <a:r>
              <a:rPr lang="sv-SE" sz="1900" dirty="0" err="1" smtClean="0"/>
              <a:t>growth</a:t>
            </a:r>
            <a:endParaRPr lang="sv-SE" sz="1900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sv-SE" sz="1300" i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2400" u="sng" dirty="0" err="1" smtClean="0"/>
              <a:t>Existential</a:t>
            </a:r>
            <a:r>
              <a:rPr lang="sv-SE" sz="2400" u="sng" dirty="0" smtClean="0"/>
              <a:t> (In)</a:t>
            </a:r>
            <a:r>
              <a:rPr lang="sv-SE" sz="2400" u="sng" dirty="0" err="1" smtClean="0"/>
              <a:t>equality</a:t>
            </a:r>
            <a:r>
              <a:rPr lang="sv-SE" sz="1700" dirty="0" smtClean="0"/>
              <a:t>	</a:t>
            </a:r>
            <a:r>
              <a:rPr lang="sv-SE" sz="1900" i="1" dirty="0" err="1" smtClean="0"/>
              <a:t>Capability</a:t>
            </a:r>
            <a:r>
              <a:rPr lang="sv-SE" sz="1900" i="1" dirty="0" smtClean="0"/>
              <a:t> of persons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v-SE" sz="1900" dirty="0" err="1" smtClean="0"/>
              <a:t>Allocations</a:t>
            </a:r>
            <a:r>
              <a:rPr lang="sv-SE" sz="1900" dirty="0" smtClean="0"/>
              <a:t> of personal </a:t>
            </a:r>
            <a:r>
              <a:rPr lang="sv-SE" sz="1900" dirty="0" err="1" smtClean="0"/>
              <a:t>autonomy</a:t>
            </a:r>
            <a:r>
              <a:rPr lang="sv-SE" sz="1900" dirty="0" smtClean="0"/>
              <a:t>,  </a:t>
            </a:r>
            <a:r>
              <a:rPr lang="sv-SE" sz="1900" dirty="0" err="1" smtClean="0"/>
              <a:t>recognition</a:t>
            </a:r>
            <a:r>
              <a:rPr lang="sv-SE" sz="1900" dirty="0" smtClean="0"/>
              <a:t> &amp; </a:t>
            </a:r>
            <a:r>
              <a:rPr lang="sv-SE" sz="1900" dirty="0" err="1" smtClean="0"/>
              <a:t>respect</a:t>
            </a:r>
            <a:r>
              <a:rPr lang="sv-SE" sz="1900" dirty="0" smtClean="0"/>
              <a:t>, &amp; of </a:t>
            </a:r>
            <a:r>
              <a:rPr lang="sv-SE" sz="1900" dirty="0" err="1" smtClean="0"/>
              <a:t>their</a:t>
            </a:r>
            <a:r>
              <a:rPr lang="sv-SE" sz="1900" dirty="0" smtClean="0"/>
              <a:t> </a:t>
            </a:r>
            <a:r>
              <a:rPr lang="sv-SE" sz="1900" dirty="0" err="1" smtClean="0"/>
              <a:t>opposiyes</a:t>
            </a:r>
            <a:r>
              <a:rPr lang="sv-SE" sz="1900" dirty="0" smtClean="0"/>
              <a:t> of </a:t>
            </a:r>
            <a:r>
              <a:rPr lang="sv-SE" sz="1900" dirty="0" err="1" smtClean="0"/>
              <a:t>heteronomy</a:t>
            </a:r>
            <a:r>
              <a:rPr lang="sv-SE" sz="1900" dirty="0" smtClean="0"/>
              <a:t>, </a:t>
            </a:r>
            <a:r>
              <a:rPr lang="sv-SE" sz="1900" dirty="0" err="1" smtClean="0"/>
              <a:t>denial</a:t>
            </a:r>
            <a:r>
              <a:rPr lang="sv-SE" sz="1900" dirty="0" smtClean="0"/>
              <a:t>, &amp; </a:t>
            </a:r>
            <a:r>
              <a:rPr lang="sv-SE" sz="1900" dirty="0" err="1" smtClean="0"/>
              <a:t>humiliation</a:t>
            </a:r>
            <a:endParaRPr lang="sv-SE" sz="19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sv-SE" sz="17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2600" u="sng" dirty="0" err="1" smtClean="0"/>
              <a:t>Resource</a:t>
            </a:r>
            <a:r>
              <a:rPr lang="sv-SE" sz="2600" u="sng" dirty="0" smtClean="0"/>
              <a:t> (in)</a:t>
            </a:r>
            <a:r>
              <a:rPr lang="sv-SE" sz="2600" u="sng" dirty="0" err="1" smtClean="0"/>
              <a:t>equality</a:t>
            </a:r>
            <a:r>
              <a:rPr lang="sv-SE" sz="1700" dirty="0" smtClean="0"/>
              <a:t>:	</a:t>
            </a:r>
            <a:r>
              <a:rPr lang="sv-SE" sz="1900" i="1" dirty="0" smtClean="0"/>
              <a:t>Resources of  social </a:t>
            </a:r>
            <a:r>
              <a:rPr lang="sv-SE" sz="1900" i="1" dirty="0" err="1" smtClean="0"/>
              <a:t>actors</a:t>
            </a:r>
            <a:endParaRPr lang="sv-SE" sz="1900" i="1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v-SE" sz="1900" u="sng" dirty="0" smtClean="0"/>
              <a:t>Bases</a:t>
            </a:r>
            <a:r>
              <a:rPr lang="sv-SE" sz="1900" dirty="0" smtClean="0"/>
              <a:t>, ”</a:t>
            </a:r>
            <a:r>
              <a:rPr lang="sv-SE" sz="1900" dirty="0" err="1" smtClean="0"/>
              <a:t>capitals</a:t>
            </a:r>
            <a:r>
              <a:rPr lang="sv-SE" sz="1900" dirty="0" smtClean="0"/>
              <a:t>”, to </a:t>
            </a:r>
            <a:r>
              <a:rPr lang="sv-SE" sz="1900" dirty="0" err="1" smtClean="0"/>
              <a:t>draw</a:t>
            </a:r>
            <a:r>
              <a:rPr lang="sv-SE" sz="1900" dirty="0" smtClean="0"/>
              <a:t> </a:t>
            </a:r>
            <a:r>
              <a:rPr lang="sv-SE" sz="1900" dirty="0" err="1" smtClean="0"/>
              <a:t>upon</a:t>
            </a:r>
            <a:endParaRPr lang="sv-SE" sz="1900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900" dirty="0" err="1" smtClean="0"/>
              <a:t>Income</a:t>
            </a:r>
            <a:r>
              <a:rPr lang="sv-SE" sz="1900" dirty="0" smtClean="0"/>
              <a:t>, </a:t>
            </a:r>
            <a:r>
              <a:rPr lang="sv-SE" sz="1900" dirty="0" err="1" smtClean="0"/>
              <a:t>wealth</a:t>
            </a:r>
            <a:endParaRPr lang="sv-SE" sz="1900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900" dirty="0" smtClean="0"/>
              <a:t>Culture, </a:t>
            </a:r>
            <a:r>
              <a:rPr lang="sv-SE" sz="1900" dirty="0" err="1" smtClean="0"/>
              <a:t>education</a:t>
            </a:r>
            <a:endParaRPr lang="sv-SE" sz="1900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900" dirty="0" smtClean="0"/>
              <a:t>Social </a:t>
            </a:r>
            <a:r>
              <a:rPr lang="sv-SE" sz="1900" dirty="0" err="1" smtClean="0"/>
              <a:t>contacts</a:t>
            </a:r>
            <a:endParaRPr lang="sv-SE" sz="1900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900" dirty="0" smtClean="0"/>
              <a:t>Power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v-SE" sz="1900" u="sng" dirty="0" smtClean="0"/>
              <a:t>Access, </a:t>
            </a:r>
            <a:r>
              <a:rPr lang="sv-SE" sz="1900" dirty="0" smtClean="0"/>
              <a:t> to </a:t>
            </a:r>
            <a:r>
              <a:rPr lang="sv-SE" sz="1900" dirty="0" err="1" smtClean="0"/>
              <a:t>environmental</a:t>
            </a:r>
            <a:r>
              <a:rPr lang="sv-SE" sz="1900" dirty="0" smtClean="0"/>
              <a:t>  </a:t>
            </a:r>
            <a:r>
              <a:rPr lang="sv-SE" sz="1900" dirty="0" err="1" smtClean="0"/>
              <a:t>resources</a:t>
            </a:r>
            <a:r>
              <a:rPr lang="sv-SE" sz="1900" dirty="0" smtClean="0"/>
              <a:t> &amp; to </a:t>
            </a:r>
            <a:r>
              <a:rPr lang="sv-SE" sz="1900" dirty="0" err="1" smtClean="0"/>
              <a:t>opportunities</a:t>
            </a:r>
            <a:endParaRPr lang="sv-SE" sz="1900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900" dirty="0" smtClean="0"/>
              <a:t>Access to water, </a:t>
            </a:r>
            <a:r>
              <a:rPr lang="sv-SE" sz="1900" dirty="0" err="1" smtClean="0"/>
              <a:t>sanitation</a:t>
            </a:r>
            <a:r>
              <a:rPr lang="sv-SE" sz="1900" dirty="0" smtClean="0"/>
              <a:t>, </a:t>
            </a:r>
            <a:r>
              <a:rPr lang="sv-SE" sz="1900" dirty="0" err="1" smtClean="0"/>
              <a:t>health</a:t>
            </a:r>
            <a:r>
              <a:rPr lang="sv-SE" sz="1900" dirty="0" smtClean="0"/>
              <a:t>  &amp; </a:t>
            </a:r>
            <a:r>
              <a:rPr lang="sv-SE" sz="1900" dirty="0" err="1" smtClean="0"/>
              <a:t>care</a:t>
            </a:r>
            <a:r>
              <a:rPr lang="sv-SE" sz="1900" dirty="0" smtClean="0"/>
              <a:t> services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900" dirty="0" smtClean="0"/>
              <a:t>Access to </a:t>
            </a:r>
            <a:r>
              <a:rPr lang="sv-SE" sz="1900" dirty="0" err="1" smtClean="0"/>
              <a:t>opportunities</a:t>
            </a:r>
            <a:r>
              <a:rPr lang="sv-SE" sz="1900" dirty="0" smtClean="0"/>
              <a:t> of  </a:t>
            </a:r>
            <a:r>
              <a:rPr lang="sv-SE" sz="1900" dirty="0" err="1" smtClean="0"/>
              <a:t>mobility</a:t>
            </a:r>
            <a:r>
              <a:rPr lang="sv-SE" sz="1900" dirty="0" smtClean="0"/>
              <a:t> &amp; </a:t>
            </a:r>
            <a:r>
              <a:rPr lang="sv-SE" sz="1900" dirty="0" err="1" smtClean="0"/>
              <a:t>change</a:t>
            </a:r>
            <a:endParaRPr lang="sv-SE" sz="1900" dirty="0" smtClean="0"/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v-SE" sz="1300" dirty="0" smtClean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FAC3A2-9BFC-4958-8983-974614960E14}" type="slidenum">
              <a:rPr lang="sv-SE"/>
              <a:pPr>
                <a:defRPr/>
              </a:pPr>
              <a:t>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u="sng" dirty="0" smtClean="0"/>
              <a:t>Four </a:t>
            </a:r>
            <a:r>
              <a:rPr lang="sv-SE" u="sng" dirty="0" err="1" smtClean="0"/>
              <a:t>mechanisms</a:t>
            </a:r>
            <a:endParaRPr lang="sv-SE" dirty="0" smtClean="0"/>
          </a:p>
          <a:p>
            <a:pPr lvl="1"/>
            <a:r>
              <a:rPr lang="sv-SE" dirty="0" smtClean="0"/>
              <a:t>Distanciation, </a:t>
            </a:r>
          </a:p>
          <a:p>
            <a:pPr lvl="2"/>
            <a:r>
              <a:rPr lang="sv-SE" dirty="0" err="1" smtClean="0"/>
              <a:t>running</a:t>
            </a:r>
            <a:r>
              <a:rPr lang="sv-SE" dirty="0" smtClean="0"/>
              <a:t> ahead, falling behind</a:t>
            </a:r>
          </a:p>
          <a:p>
            <a:pPr lvl="1"/>
            <a:r>
              <a:rPr lang="sv-SE" dirty="0" err="1" smtClean="0"/>
              <a:t>Exclusion</a:t>
            </a:r>
            <a:endParaRPr lang="sv-SE" dirty="0" smtClean="0"/>
          </a:p>
          <a:p>
            <a:pPr lvl="1"/>
            <a:r>
              <a:rPr lang="sv-SE" dirty="0" err="1" smtClean="0"/>
              <a:t>Hierarchization</a:t>
            </a:r>
            <a:endParaRPr lang="sv-SE" dirty="0" smtClean="0"/>
          </a:p>
          <a:p>
            <a:pPr lvl="1"/>
            <a:r>
              <a:rPr lang="sv-SE" dirty="0" err="1" smtClean="0"/>
              <a:t>Exploitation</a:t>
            </a:r>
            <a:endParaRPr lang="sv-SE" dirty="0" smtClean="0"/>
          </a:p>
          <a:p>
            <a:pPr lvl="2"/>
            <a:r>
              <a:rPr lang="sv-SE" dirty="0" err="1" smtClean="0"/>
              <a:t>A’s</a:t>
            </a:r>
            <a:r>
              <a:rPr lang="sv-SE" dirty="0" smtClean="0"/>
              <a:t> </a:t>
            </a:r>
            <a:r>
              <a:rPr lang="sv-SE" dirty="0" err="1" smtClean="0"/>
              <a:t>superior</a:t>
            </a:r>
            <a:r>
              <a:rPr lang="sv-SE" dirty="0" smtClean="0"/>
              <a:t>  position </a:t>
            </a:r>
            <a:r>
              <a:rPr lang="sv-SE" dirty="0" err="1" smtClean="0"/>
              <a:t>derives</a:t>
            </a:r>
            <a:r>
              <a:rPr lang="sv-SE" dirty="0" smtClean="0"/>
              <a:t> from </a:t>
            </a:r>
            <a:r>
              <a:rPr lang="sv-SE" dirty="0" err="1" smtClean="0"/>
              <a:t>B’s</a:t>
            </a:r>
            <a:r>
              <a:rPr lang="sv-SE" dirty="0" smtClean="0"/>
              <a:t> </a:t>
            </a:r>
            <a:r>
              <a:rPr lang="sv-SE" dirty="0" err="1" smtClean="0"/>
              <a:t>suffering</a:t>
            </a:r>
            <a:r>
              <a:rPr lang="sv-SE" dirty="0" smtClean="0"/>
              <a:t>, </a:t>
            </a:r>
            <a:r>
              <a:rPr lang="sv-SE" dirty="0" err="1" smtClean="0"/>
              <a:t>oppression</a:t>
            </a:r>
            <a:r>
              <a:rPr lang="sv-SE" dirty="0" smtClean="0"/>
              <a:t> or from </a:t>
            </a:r>
            <a:r>
              <a:rPr lang="sv-SE" dirty="0" err="1" smtClean="0"/>
              <a:t>B’s</a:t>
            </a:r>
            <a:r>
              <a:rPr lang="sv-SE" dirty="0" smtClean="0"/>
              <a:t> </a:t>
            </a:r>
            <a:r>
              <a:rPr lang="sv-SE" dirty="0" err="1" smtClean="0"/>
              <a:t>labour</a:t>
            </a:r>
            <a:endParaRPr lang="sv-SE" dirty="0" smtClean="0"/>
          </a:p>
          <a:p>
            <a:pPr lvl="1"/>
            <a:endParaRPr lang="sv-SE" u="sng" dirty="0"/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How</a:t>
            </a:r>
            <a:r>
              <a:rPr lang="sv-SE" dirty="0" smtClean="0"/>
              <a:t> are </a:t>
            </a:r>
            <a:r>
              <a:rPr lang="sv-SE" dirty="0" err="1" smtClean="0"/>
              <a:t>inequalities</a:t>
            </a:r>
            <a:r>
              <a:rPr lang="sv-SE" dirty="0" smtClean="0"/>
              <a:t> </a:t>
            </a:r>
            <a:r>
              <a:rPr lang="sv-SE" dirty="0" err="1" smtClean="0"/>
              <a:t>produced</a:t>
            </a:r>
            <a:r>
              <a:rPr lang="sv-SE" dirty="0" smtClean="0"/>
              <a:t>?</a:t>
            </a:r>
            <a:endParaRPr lang="sv-S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Inequality History &amp; Its Future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sv-SE" sz="2400" dirty="0" smtClean="0"/>
              <a:t>Vital </a:t>
            </a:r>
            <a:r>
              <a:rPr lang="sv-SE" sz="2400" dirty="0" err="1" smtClean="0"/>
              <a:t>Inequality</a:t>
            </a:r>
            <a:endParaRPr lang="sv-SE" sz="2400" dirty="0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sv-SE" sz="2000" dirty="0" smtClean="0"/>
              <a:t>Global </a:t>
            </a:r>
            <a:r>
              <a:rPr lang="sv-SE" sz="2000" dirty="0" err="1" smtClean="0"/>
              <a:t>equalization</a:t>
            </a:r>
            <a:r>
              <a:rPr lang="sv-SE" sz="2000" dirty="0" smtClean="0"/>
              <a:t> 1950-1990, </a:t>
            </a:r>
            <a:r>
              <a:rPr lang="sv-SE" sz="2000" dirty="0" err="1" smtClean="0"/>
              <a:t>stopped</a:t>
            </a:r>
            <a:r>
              <a:rPr lang="sv-SE" sz="2000" dirty="0" smtClean="0"/>
              <a:t> by AIDS in Africa &amp; </a:t>
            </a:r>
            <a:r>
              <a:rPr lang="sv-SE" sz="2000" dirty="0" err="1" smtClean="0"/>
              <a:t>capitalism</a:t>
            </a:r>
            <a:r>
              <a:rPr lang="sv-SE" sz="2000" dirty="0" smtClean="0"/>
              <a:t> in ex-USSR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sv-SE" sz="2000" dirty="0" smtClean="0"/>
              <a:t>No national </a:t>
            </a:r>
            <a:r>
              <a:rPr lang="sv-SE" sz="2000" dirty="0" err="1" smtClean="0"/>
              <a:t>equalization</a:t>
            </a:r>
            <a:r>
              <a:rPr lang="sv-SE" sz="2000" dirty="0" smtClean="0"/>
              <a:t> in the 20th </a:t>
            </a:r>
            <a:r>
              <a:rPr lang="sv-SE" sz="2000" dirty="0" err="1" smtClean="0"/>
              <a:t>century</a:t>
            </a:r>
            <a:r>
              <a:rPr lang="sv-SE" sz="2000" dirty="0" smtClean="0"/>
              <a:t> (in </a:t>
            </a:r>
            <a:r>
              <a:rPr lang="sv-SE" sz="2000" dirty="0" err="1" smtClean="0"/>
              <a:t>probability</a:t>
            </a:r>
            <a:r>
              <a:rPr lang="sv-SE" sz="2000" dirty="0" smtClean="0"/>
              <a:t> terms)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sv-SE" sz="2400" dirty="0" err="1" smtClean="0"/>
              <a:t>Existential</a:t>
            </a:r>
            <a:r>
              <a:rPr lang="sv-SE" sz="2400" dirty="0" smtClean="0"/>
              <a:t> </a:t>
            </a:r>
            <a:r>
              <a:rPr lang="sv-SE" sz="2400" dirty="0" err="1" smtClean="0"/>
              <a:t>Inequality</a:t>
            </a:r>
            <a:endParaRPr lang="sv-SE" sz="2400" dirty="0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sv-SE" sz="2000" dirty="0" smtClean="0"/>
              <a:t>After 1945 </a:t>
            </a:r>
            <a:r>
              <a:rPr lang="sv-SE" sz="2000" dirty="0" err="1" smtClean="0"/>
              <a:t>large-scale</a:t>
            </a:r>
            <a:r>
              <a:rPr lang="sv-SE" sz="2000" dirty="0" smtClean="0"/>
              <a:t>, </a:t>
            </a:r>
            <a:r>
              <a:rPr lang="sv-SE" sz="2000" dirty="0" err="1" smtClean="0"/>
              <a:t>but</a:t>
            </a:r>
            <a:r>
              <a:rPr lang="sv-SE" sz="2000" dirty="0" smtClean="0"/>
              <a:t> </a:t>
            </a:r>
            <a:r>
              <a:rPr lang="sv-SE" sz="2000" dirty="0" err="1" smtClean="0"/>
              <a:t>uneven</a:t>
            </a:r>
            <a:r>
              <a:rPr lang="sv-SE" sz="2000" dirty="0" smtClean="0"/>
              <a:t> &amp; </a:t>
            </a:r>
            <a:r>
              <a:rPr lang="sv-SE" sz="2000" dirty="0" err="1" smtClean="0"/>
              <a:t>everywhere</a:t>
            </a:r>
            <a:r>
              <a:rPr lang="sv-SE" sz="2000" dirty="0" smtClean="0"/>
              <a:t> </a:t>
            </a:r>
            <a:r>
              <a:rPr lang="sv-SE" sz="2000" dirty="0" err="1" smtClean="0"/>
              <a:t>incomplete</a:t>
            </a:r>
            <a:r>
              <a:rPr lang="sv-SE" sz="2000" smtClean="0"/>
              <a:t> equalization</a:t>
            </a:r>
            <a:r>
              <a:rPr lang="sv-SE" sz="2000" dirty="0" smtClean="0"/>
              <a:t>: </a:t>
            </a:r>
            <a:r>
              <a:rPr lang="sv-SE" sz="2000" dirty="0" err="1" smtClean="0"/>
              <a:t>decline</a:t>
            </a:r>
            <a:r>
              <a:rPr lang="sv-SE" sz="2000" dirty="0" smtClean="0"/>
              <a:t> of </a:t>
            </a:r>
            <a:r>
              <a:rPr lang="sv-SE" sz="2000" dirty="0" err="1" smtClean="0"/>
              <a:t>institiutionalized</a:t>
            </a:r>
            <a:r>
              <a:rPr lang="sv-SE" sz="2000" dirty="0" smtClean="0"/>
              <a:t> </a:t>
            </a:r>
            <a:r>
              <a:rPr lang="sv-SE" sz="2000" dirty="0" err="1" smtClean="0"/>
              <a:t>racism</a:t>
            </a:r>
            <a:r>
              <a:rPr lang="sv-SE" sz="2000" dirty="0" smtClean="0"/>
              <a:t>, </a:t>
            </a:r>
            <a:r>
              <a:rPr lang="sv-SE" sz="2000" dirty="0" err="1" smtClean="0"/>
              <a:t>patriarchy</a:t>
            </a:r>
            <a:r>
              <a:rPr lang="sv-SE" sz="2000" dirty="0" smtClean="0"/>
              <a:t> &amp; </a:t>
            </a:r>
            <a:r>
              <a:rPr lang="sv-SE" sz="2000" dirty="0" err="1" smtClean="0"/>
              <a:t>discrimination</a:t>
            </a:r>
            <a:r>
              <a:rPr lang="sv-SE" sz="2000" dirty="0" smtClean="0"/>
              <a:t> of </a:t>
            </a:r>
            <a:r>
              <a:rPr lang="sv-SE" sz="2000" dirty="0" err="1" smtClean="0"/>
              <a:t>indigenous</a:t>
            </a:r>
            <a:r>
              <a:rPr lang="sv-SE" sz="2000" dirty="0" smtClean="0"/>
              <a:t> </a:t>
            </a:r>
            <a:r>
              <a:rPr lang="sv-SE" sz="2000" dirty="0" err="1" smtClean="0"/>
              <a:t>peoples</a:t>
            </a:r>
            <a:r>
              <a:rPr lang="sv-SE" sz="2000" dirty="0" smtClean="0"/>
              <a:t> &amp; </a:t>
            </a:r>
            <a:r>
              <a:rPr lang="sv-SE" sz="2000" dirty="0" err="1" smtClean="0"/>
              <a:t>homosexuals</a:t>
            </a:r>
            <a:endParaRPr lang="sv-SE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sv-SE" sz="2400" dirty="0" err="1" smtClean="0"/>
              <a:t>Resource</a:t>
            </a:r>
            <a:r>
              <a:rPr lang="sv-SE" sz="2400" dirty="0" smtClean="0"/>
              <a:t> </a:t>
            </a:r>
            <a:r>
              <a:rPr lang="sv-SE" sz="2400" dirty="0" err="1" smtClean="0"/>
              <a:t>inequality</a:t>
            </a:r>
            <a:endParaRPr lang="sv-SE" sz="2400" dirty="0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sv-SE" sz="2000" dirty="0" err="1" smtClean="0"/>
              <a:t>Income</a:t>
            </a:r>
            <a:r>
              <a:rPr lang="sv-SE" sz="2000" dirty="0" smtClean="0"/>
              <a:t>: Longterm global </a:t>
            </a:r>
            <a:r>
              <a:rPr lang="sv-SE" sz="2000" dirty="0" err="1" smtClean="0"/>
              <a:t>inequalization</a:t>
            </a:r>
            <a:r>
              <a:rPr lang="sv-SE" sz="2000" dirty="0" smtClean="0"/>
              <a:t> </a:t>
            </a:r>
            <a:r>
              <a:rPr lang="sv-SE" sz="2000" dirty="0" err="1" smtClean="0"/>
              <a:t>levelled</a:t>
            </a:r>
            <a:r>
              <a:rPr lang="sv-SE" sz="2000" dirty="0" smtClean="0"/>
              <a:t> </a:t>
            </a:r>
            <a:r>
              <a:rPr lang="sv-SE" sz="2000" dirty="0" err="1" smtClean="0"/>
              <a:t>off</a:t>
            </a:r>
            <a:r>
              <a:rPr lang="sv-SE" sz="2000" dirty="0" smtClean="0"/>
              <a:t> </a:t>
            </a:r>
            <a:r>
              <a:rPr lang="sv-SE" sz="2000" dirty="0" err="1" smtClean="0"/>
              <a:t>since</a:t>
            </a:r>
            <a:r>
              <a:rPr lang="sv-SE" sz="2000" dirty="0" smtClean="0"/>
              <a:t> l950s, on a high </a:t>
            </a:r>
            <a:r>
              <a:rPr lang="sv-SE" sz="2000" dirty="0" err="1" smtClean="0"/>
              <a:t>plateu</a:t>
            </a:r>
            <a:r>
              <a:rPr lang="sv-SE" sz="2000" dirty="0" smtClean="0"/>
              <a:t>; absolute inter-country </a:t>
            </a:r>
            <a:r>
              <a:rPr lang="sv-SE" sz="2000" dirty="0" err="1" smtClean="0"/>
              <a:t>inequality</a:t>
            </a:r>
            <a:r>
              <a:rPr lang="sv-SE" sz="2000" dirty="0" smtClean="0"/>
              <a:t> still </a:t>
            </a:r>
            <a:r>
              <a:rPr lang="sv-SE" sz="2000" dirty="0" err="1" smtClean="0"/>
              <a:t>rising</a:t>
            </a:r>
            <a:endParaRPr lang="sv-SE" sz="2000" dirty="0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sv-SE" sz="2000" dirty="0" err="1" smtClean="0"/>
              <a:t>Rich</a:t>
            </a:r>
            <a:r>
              <a:rPr lang="sv-SE" sz="2000" dirty="0" smtClean="0"/>
              <a:t> </a:t>
            </a:r>
            <a:r>
              <a:rPr lang="sv-SE" sz="2000" dirty="0" err="1" smtClean="0"/>
              <a:t>countries</a:t>
            </a:r>
            <a:r>
              <a:rPr lang="sv-SE" sz="2000" dirty="0" smtClean="0"/>
              <a:t> national </a:t>
            </a:r>
            <a:r>
              <a:rPr lang="sv-SE" sz="2000" dirty="0" err="1" smtClean="0"/>
              <a:t>equalization</a:t>
            </a:r>
            <a:r>
              <a:rPr lang="sv-SE" sz="2000" dirty="0" smtClean="0"/>
              <a:t> </a:t>
            </a:r>
            <a:r>
              <a:rPr lang="sv-SE" sz="2000" dirty="0" err="1" smtClean="0"/>
              <a:t>until</a:t>
            </a:r>
            <a:r>
              <a:rPr lang="sv-SE" sz="2000" dirty="0" smtClean="0"/>
              <a:t> l980, </a:t>
            </a:r>
            <a:r>
              <a:rPr lang="sv-SE" sz="2000" dirty="0" err="1" smtClean="0"/>
              <a:t>then</a:t>
            </a:r>
            <a:r>
              <a:rPr lang="sv-SE" sz="2000" dirty="0" smtClean="0"/>
              <a:t> </a:t>
            </a:r>
            <a:r>
              <a:rPr lang="sv-SE" sz="2000" dirty="0" err="1" smtClean="0"/>
              <a:t>mostly</a:t>
            </a:r>
            <a:r>
              <a:rPr lang="sv-SE" sz="2000" dirty="0" smtClean="0"/>
              <a:t> </a:t>
            </a:r>
            <a:r>
              <a:rPr lang="sv-SE" sz="2000" dirty="0" err="1" smtClean="0"/>
              <a:t>but</a:t>
            </a:r>
            <a:r>
              <a:rPr lang="sv-SE" sz="2000" dirty="0" smtClean="0"/>
              <a:t> not </a:t>
            </a:r>
            <a:r>
              <a:rPr lang="sv-SE" sz="2000" dirty="0" err="1" smtClean="0"/>
              <a:t>everywhere</a:t>
            </a:r>
            <a:r>
              <a:rPr lang="sv-SE" sz="2000" dirty="0" smtClean="0"/>
              <a:t> </a:t>
            </a:r>
            <a:r>
              <a:rPr lang="sv-SE" sz="2000" dirty="0" err="1" smtClean="0"/>
              <a:t>reversed</a:t>
            </a:r>
            <a:endParaRPr lang="sv-SE" sz="2000" dirty="0" smtClean="0"/>
          </a:p>
          <a:p>
            <a:pPr marL="342900" lvl="1" indent="-34290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sv-SE" sz="2400" dirty="0" smtClean="0"/>
              <a:t>            </a:t>
            </a:r>
            <a:r>
              <a:rPr lang="sv-SE" sz="2000" dirty="0" smtClean="0"/>
              <a:t>Access: </a:t>
            </a:r>
            <a:r>
              <a:rPr lang="sv-SE" sz="2000" dirty="0" err="1" smtClean="0"/>
              <a:t>mobility</a:t>
            </a:r>
            <a:r>
              <a:rPr lang="sv-SE" sz="2000" dirty="0" smtClean="0"/>
              <a:t> by </a:t>
            </a:r>
            <a:r>
              <a:rPr lang="sv-SE" sz="2000" dirty="0" err="1" smtClean="0"/>
              <a:t>structural</a:t>
            </a:r>
            <a:r>
              <a:rPr lang="sv-SE" sz="2000" dirty="0" smtClean="0"/>
              <a:t> </a:t>
            </a:r>
            <a:r>
              <a:rPr lang="sv-SE" sz="2000" dirty="0" err="1" smtClean="0"/>
              <a:t>change</a:t>
            </a:r>
            <a:r>
              <a:rPr lang="sv-SE" sz="2000" dirty="0" smtClean="0"/>
              <a:t>, </a:t>
            </a:r>
            <a:r>
              <a:rPr lang="sv-SE" sz="2000" dirty="0" err="1" smtClean="0"/>
              <a:t>but</a:t>
            </a:r>
            <a:r>
              <a:rPr lang="sv-SE" sz="2000" dirty="0" smtClean="0"/>
              <a:t> </a:t>
            </a:r>
            <a:r>
              <a:rPr lang="sv-SE" sz="2000" dirty="0" err="1" smtClean="0"/>
              <a:t>little</a:t>
            </a:r>
            <a:r>
              <a:rPr lang="sv-SE" sz="2000" dirty="0" smtClean="0"/>
              <a:t> </a:t>
            </a:r>
            <a:r>
              <a:rPr lang="sv-SE" sz="2000" dirty="0" err="1" smtClean="0"/>
              <a:t>change</a:t>
            </a:r>
            <a:r>
              <a:rPr lang="sv-SE" sz="2000" dirty="0" smtClean="0"/>
              <a:t> of social 	</a:t>
            </a:r>
            <a:r>
              <a:rPr lang="sv-SE" sz="2000" dirty="0" err="1" smtClean="0"/>
              <a:t>fluidity</a:t>
            </a:r>
            <a:r>
              <a:rPr lang="sv-SE" sz="2000" dirty="0" smtClean="0"/>
              <a:t>; parental </a:t>
            </a:r>
            <a:r>
              <a:rPr lang="sv-SE" sz="2000" dirty="0" err="1" smtClean="0"/>
              <a:t>background</a:t>
            </a:r>
            <a:r>
              <a:rPr lang="sv-SE" sz="2000" dirty="0" smtClean="0"/>
              <a:t> </a:t>
            </a:r>
            <a:r>
              <a:rPr lang="sv-SE" sz="2000" dirty="0" err="1" smtClean="0"/>
              <a:t>shapes</a:t>
            </a:r>
            <a:r>
              <a:rPr lang="sv-SE" sz="2000" dirty="0" smtClean="0"/>
              <a:t> human </a:t>
            </a:r>
            <a:r>
              <a:rPr lang="sv-SE" sz="2000" dirty="0" err="1" smtClean="0"/>
              <a:t>life-chances</a:t>
            </a:r>
            <a:endParaRPr lang="sv-SE" sz="2000" dirty="0" smtClean="0"/>
          </a:p>
          <a:p>
            <a:pPr>
              <a:defRPr/>
            </a:pP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6F205D-C4AB-4CB6-873E-3B85555BC045}" type="slidenum">
              <a:rPr lang="sv-SE" smtClean="0"/>
              <a:pPr>
                <a:defRPr/>
              </a:pPr>
              <a:t>9</a:t>
            </a:fld>
            <a:endParaRPr lang="sv-S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1015</Words>
  <Application>Microsoft Office PowerPoint</Application>
  <PresentationFormat>Bildspel på skärmen (4:3)</PresentationFormat>
  <Paragraphs>187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19" baseType="lpstr">
      <vt:lpstr>Office-tema</vt:lpstr>
      <vt:lpstr>The Killing Fields of Inequality</vt:lpstr>
      <vt:lpstr>From Differences to Inequalities</vt:lpstr>
      <vt:lpstr>What is the difference betweren difference &amp; inequality?</vt:lpstr>
      <vt:lpstr>Inequality in Early Modernity &amp; in  20th c. Social Science</vt:lpstr>
      <vt:lpstr> 21st Century: A Wider Field of Inequalities (late 20th c. legacy) </vt:lpstr>
      <vt:lpstr>Multidimensionality of (In)Equality (In)Equality of What?</vt:lpstr>
      <vt:lpstr>Three Kinds of Inequality De-Segregating inequality studies</vt:lpstr>
      <vt:lpstr>How are inequalities produced?</vt:lpstr>
      <vt:lpstr>Inequality History &amp; Its Future</vt:lpstr>
      <vt:lpstr>Consequences of inequality</vt:lpstr>
      <vt:lpstr>The killing fields of inequality</vt:lpstr>
      <vt:lpstr>Possibilities of Equality</vt:lpstr>
      <vt:lpstr>The possibilities of capitalist income redistribution. Gini coefficients</vt:lpstr>
      <vt:lpstr>The Historical Moment of Equality, 1945-1980</vt:lpstr>
      <vt:lpstr>Causal forces</vt:lpstr>
      <vt:lpstr> The turn to inequality</vt:lpstr>
      <vt:lpstr>Inequality Is Not A Fate</vt:lpstr>
      <vt:lpstr>The Future: China &amp; Asia will decide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Killing Fields of Inequality</dc:title>
  <dc:creator>Goran</dc:creator>
  <cp:lastModifiedBy>Goran</cp:lastModifiedBy>
  <cp:revision>18</cp:revision>
  <dcterms:created xsi:type="dcterms:W3CDTF">2013-09-02T17:23:18Z</dcterms:created>
  <dcterms:modified xsi:type="dcterms:W3CDTF">2013-09-25T09:23:50Z</dcterms:modified>
</cp:coreProperties>
</file>